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8" r:id="rId2"/>
    <p:sldId id="289" r:id="rId3"/>
    <p:sldId id="273" r:id="rId4"/>
    <p:sldId id="281" r:id="rId5"/>
    <p:sldId id="293" r:id="rId6"/>
    <p:sldId id="290" r:id="rId7"/>
    <p:sldId id="284" r:id="rId8"/>
    <p:sldId id="285" r:id="rId9"/>
    <p:sldId id="291" r:id="rId10"/>
    <p:sldId id="287" r:id="rId11"/>
    <p:sldId id="283" r:id="rId12"/>
    <p:sldId id="280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772"/>
    <a:srgbClr val="EE2A54"/>
    <a:srgbClr val="007434"/>
    <a:srgbClr val="ADC50C"/>
    <a:srgbClr val="C6E1C5"/>
    <a:srgbClr val="B9EDD8"/>
    <a:srgbClr val="78A39E"/>
    <a:srgbClr val="3A75B4"/>
    <a:srgbClr val="6A7683"/>
    <a:srgbClr val="5C6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4B22-D6FE-4F7C-A188-0CBFFE3B581A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0541-75D3-4DB1-9062-F6BBF906B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41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ELECTION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088" y="328612"/>
            <a:ext cx="11553825" cy="6200775"/>
          </a:xfrm>
          <a:prstGeom prst="rect">
            <a:avLst/>
          </a:prstGeom>
          <a:noFill/>
          <a:ln w="12700">
            <a:solidFill>
              <a:srgbClr val="798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45650" y="2724150"/>
            <a:ext cx="2546350" cy="14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00" y="2963008"/>
            <a:ext cx="4038600" cy="9319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23" y="2931563"/>
            <a:ext cx="1939927" cy="246221"/>
          </a:xfrm>
        </p:spPr>
        <p:txBody>
          <a:bodyPr anchor="ctr">
            <a:sp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Prénom Nom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07575" y="2162175"/>
            <a:ext cx="1765300" cy="479425"/>
          </a:xfrm>
        </p:spPr>
        <p:txBody>
          <a:bodyPr anchor="b">
            <a:normAutofit/>
          </a:bodyPr>
          <a:lstStyle>
            <a:lvl1pPr algn="l">
              <a:defRPr sz="1400" b="1">
                <a:solidFill>
                  <a:schemeClr val="accent1"/>
                </a:solidFill>
                <a:latin typeface="Soho Gothic Pro" panose="020B0503030504020204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26623" y="3084513"/>
            <a:ext cx="1939927" cy="230832"/>
          </a:xfrm>
        </p:spPr>
        <p:txBody>
          <a:bodyPr anchor="ctr">
            <a:spAutoFit/>
          </a:bodyPr>
          <a:lstStyle>
            <a:lvl1pPr marL="0" indent="0">
              <a:buNone/>
              <a:defRPr sz="9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Fonction 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826623" y="3300988"/>
            <a:ext cx="1939927" cy="50783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Tel. </a:t>
            </a:r>
          </a:p>
          <a:p>
            <a:pPr lvl="0"/>
            <a:r>
              <a:rPr lang="fr-FR" noProof="0" dirty="0"/>
              <a:t>Email</a:t>
            </a:r>
          </a:p>
          <a:p>
            <a:pPr lvl="0"/>
            <a:r>
              <a:rPr lang="fr-FR" noProof="0" dirty="0"/>
              <a:t>Adresse</a:t>
            </a:r>
          </a:p>
        </p:txBody>
      </p:sp>
    </p:spTree>
    <p:extLst>
      <p:ext uri="{BB962C8B-B14F-4D97-AF65-F5344CB8AC3E}">
        <p14:creationId xmlns:p14="http://schemas.microsoft.com/office/powerpoint/2010/main" val="348502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ELECTION_Couvertu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19088" y="328612"/>
            <a:ext cx="11553825" cy="6200775"/>
          </a:xfrm>
          <a:prstGeom prst="rect">
            <a:avLst/>
          </a:prstGeom>
          <a:noFill/>
          <a:ln w="12700">
            <a:solidFill>
              <a:srgbClr val="798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" y="1684020"/>
            <a:ext cx="3324225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61925" y="6153150"/>
            <a:ext cx="14763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493" y="2722154"/>
            <a:ext cx="10515600" cy="28527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 b="1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493" y="2236008"/>
            <a:ext cx="4450987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 titre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90" y="6230898"/>
            <a:ext cx="1269322" cy="292920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229225" y="328612"/>
            <a:ext cx="6643688" cy="6200775"/>
          </a:xfrm>
          <a:custGeom>
            <a:avLst/>
            <a:gdLst>
              <a:gd name="connsiteX0" fmla="*/ 1114425 w 6643688"/>
              <a:gd name="connsiteY0" fmla="*/ 0 h 6200775"/>
              <a:gd name="connsiteX1" fmla="*/ 6643688 w 6643688"/>
              <a:gd name="connsiteY1" fmla="*/ 0 h 6200775"/>
              <a:gd name="connsiteX2" fmla="*/ 6643688 w 6643688"/>
              <a:gd name="connsiteY2" fmla="*/ 6200775 h 6200775"/>
              <a:gd name="connsiteX3" fmla="*/ 0 w 6643688"/>
              <a:gd name="connsiteY3" fmla="*/ 6200775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8" h="6200775">
                <a:moveTo>
                  <a:pt x="1114425" y="0"/>
                </a:moveTo>
                <a:lnTo>
                  <a:pt x="6643688" y="0"/>
                </a:lnTo>
                <a:lnTo>
                  <a:pt x="6643688" y="6200775"/>
                </a:lnTo>
                <a:lnTo>
                  <a:pt x="0" y="620077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913493" y="1779113"/>
            <a:ext cx="2408827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80326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Tit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31" y="200241"/>
            <a:ext cx="568682" cy="276999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Titre_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31" y="200241"/>
            <a:ext cx="568682" cy="276999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177800" indent="-1778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978194"/>
            <a:ext cx="10515600" cy="806155"/>
          </a:xfrm>
          <a:noFill/>
        </p:spPr>
        <p:txBody>
          <a:bodyPr bIns="144000" anchor="b">
            <a:noAutofit/>
          </a:bodyPr>
          <a:lstStyle>
            <a:lvl1pPr>
              <a:spcAft>
                <a:spcPts val="0"/>
              </a:spcAf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78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Timelin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07223" y="1111544"/>
            <a:ext cx="4632327" cy="4944138"/>
          </a:xfrm>
        </p:spPr>
        <p:txBody>
          <a:bodyPr anchor="ctr"/>
          <a:lstStyle>
            <a:lvl1pPr marL="285750" indent="-285750">
              <a:buSzPct val="170000"/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1pPr>
            <a:lvl2pPr marL="28575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3728109" y="3428999"/>
            <a:ext cx="685714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1111544"/>
            <a:ext cx="5444415" cy="806155"/>
          </a:xfrm>
          <a:noFill/>
        </p:spPr>
        <p:txBody>
          <a:bodyPr bIns="144000" anchor="b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1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Timeline_détai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8760" y="2404800"/>
            <a:ext cx="10515600" cy="35673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177800" indent="-1778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1483019"/>
            <a:ext cx="10515600" cy="806155"/>
          </a:xfrm>
          <a:noFill/>
        </p:spPr>
        <p:txBody>
          <a:bodyPr bIns="144000" anchor="b">
            <a:noAutofit/>
          </a:bodyPr>
          <a:lstStyle>
            <a:lvl1pPr>
              <a:spcAft>
                <a:spcPts val="0"/>
              </a:spcAf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1013469" y="1145381"/>
            <a:ext cx="154288" cy="233362"/>
          </a:xfrm>
          <a:custGeom>
            <a:avLst/>
            <a:gdLst>
              <a:gd name="T0" fmla="*/ 1799 w 1799"/>
              <a:gd name="T1" fmla="*/ 804 h 2721"/>
              <a:gd name="T2" fmla="*/ 1799 w 1799"/>
              <a:gd name="T3" fmla="*/ 2721 h 2721"/>
              <a:gd name="T4" fmla="*/ 0 w 1799"/>
              <a:gd name="T5" fmla="*/ 1918 h 2721"/>
              <a:gd name="T6" fmla="*/ 0 w 1799"/>
              <a:gd name="T7" fmla="*/ 0 h 2721"/>
              <a:gd name="T8" fmla="*/ 1799 w 1799"/>
              <a:gd name="T9" fmla="*/ 804 h 2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9" h="2721">
                <a:moveTo>
                  <a:pt x="1799" y="804"/>
                </a:moveTo>
                <a:lnTo>
                  <a:pt x="1799" y="2721"/>
                </a:lnTo>
                <a:lnTo>
                  <a:pt x="0" y="1918"/>
                </a:lnTo>
                <a:lnTo>
                  <a:pt x="0" y="0"/>
                </a:lnTo>
                <a:lnTo>
                  <a:pt x="1799" y="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30761" y="1272307"/>
            <a:ext cx="1106123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3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Colonnes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1" y="962688"/>
            <a:ext cx="5002942" cy="806155"/>
          </a:xfrm>
          <a:noFill/>
        </p:spPr>
        <p:txBody>
          <a:bodyPr bIns="144000" anchor="t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08760" y="1880925"/>
            <a:ext cx="5002942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177800" indent="-1778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14408" y="962688"/>
            <a:ext cx="5002942" cy="806155"/>
          </a:xfrm>
          <a:noFill/>
        </p:spPr>
        <p:txBody>
          <a:bodyPr bIns="144000" anchor="t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14407" y="1880925"/>
            <a:ext cx="5002942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177800" indent="-1778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20463" y="6369844"/>
            <a:ext cx="650079" cy="2462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4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Zones_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962688"/>
            <a:ext cx="10329853" cy="806155"/>
          </a:xfrm>
          <a:noFill/>
        </p:spPr>
        <p:txBody>
          <a:bodyPr bIns="144000" anchor="t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08760" y="1880925"/>
            <a:ext cx="5002942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177800" indent="-1778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14407" y="1880925"/>
            <a:ext cx="5002942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177800" indent="-1778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20463" y="6369844"/>
            <a:ext cx="650079" cy="2462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6CA09A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6CA09A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3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ELECTION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088" y="328612"/>
            <a:ext cx="11553825" cy="6200775"/>
          </a:xfrm>
          <a:prstGeom prst="rect">
            <a:avLst/>
          </a:prstGeom>
          <a:noFill/>
          <a:ln w="12700">
            <a:solidFill>
              <a:srgbClr val="798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45650" y="2724150"/>
            <a:ext cx="2546350" cy="14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05" y="4563032"/>
            <a:ext cx="1844945" cy="42575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826623" y="2931563"/>
            <a:ext cx="1939927" cy="246221"/>
          </a:xfrm>
        </p:spPr>
        <p:txBody>
          <a:bodyPr anchor="ctr">
            <a:sp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Prénom Nom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07575" y="2162175"/>
            <a:ext cx="1765300" cy="479425"/>
          </a:xfrm>
        </p:spPr>
        <p:txBody>
          <a:bodyPr anchor="b">
            <a:normAutofit/>
          </a:bodyPr>
          <a:lstStyle>
            <a:lvl1pPr algn="l">
              <a:defRPr sz="1400" b="1">
                <a:solidFill>
                  <a:schemeClr val="accent1"/>
                </a:solidFill>
                <a:latin typeface="Soho Gothic Pro" panose="020B0503030504020204" pitchFamily="34" charset="0"/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26623" y="3084513"/>
            <a:ext cx="1939927" cy="230832"/>
          </a:xfrm>
        </p:spPr>
        <p:txBody>
          <a:bodyPr anchor="ctr">
            <a:spAutoFit/>
          </a:bodyPr>
          <a:lstStyle>
            <a:lvl1pPr marL="0" indent="0">
              <a:buNone/>
              <a:defRPr sz="9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Fonction 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826623" y="3300988"/>
            <a:ext cx="1939927" cy="50783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Tel. </a:t>
            </a:r>
          </a:p>
          <a:p>
            <a:pPr lvl="0"/>
            <a:r>
              <a:rPr lang="fr-FR" noProof="0" dirty="0"/>
              <a:t>Email</a:t>
            </a:r>
          </a:p>
          <a:p>
            <a:pPr lvl="0"/>
            <a:r>
              <a:rPr lang="fr-FR" noProof="0" dirty="0"/>
              <a:t>Adresse</a:t>
            </a:r>
          </a:p>
        </p:txBody>
      </p:sp>
    </p:spTree>
    <p:extLst>
      <p:ext uri="{BB962C8B-B14F-4D97-AF65-F5344CB8AC3E}">
        <p14:creationId xmlns:p14="http://schemas.microsoft.com/office/powerpoint/2010/main" val="340986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ELECTION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19088" y="328612"/>
            <a:ext cx="11553825" cy="6200775"/>
          </a:xfrm>
          <a:prstGeom prst="rect">
            <a:avLst/>
          </a:prstGeom>
          <a:noFill/>
          <a:ln w="12700">
            <a:solidFill>
              <a:srgbClr val="798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" y="1684020"/>
            <a:ext cx="3324225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61925" y="6153150"/>
            <a:ext cx="14763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493" y="2722154"/>
            <a:ext cx="10515600" cy="28527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 b="1"/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493" y="2236008"/>
            <a:ext cx="4450987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 titre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90" y="6230898"/>
            <a:ext cx="1269322" cy="292920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229225" y="328612"/>
            <a:ext cx="6643688" cy="6200775"/>
          </a:xfrm>
          <a:custGeom>
            <a:avLst/>
            <a:gdLst>
              <a:gd name="connsiteX0" fmla="*/ 1114425 w 6643688"/>
              <a:gd name="connsiteY0" fmla="*/ 0 h 6200775"/>
              <a:gd name="connsiteX1" fmla="*/ 6643688 w 6643688"/>
              <a:gd name="connsiteY1" fmla="*/ 0 h 6200775"/>
              <a:gd name="connsiteX2" fmla="*/ 6643688 w 6643688"/>
              <a:gd name="connsiteY2" fmla="*/ 6200775 h 6200775"/>
              <a:gd name="connsiteX3" fmla="*/ 0 w 6643688"/>
              <a:gd name="connsiteY3" fmla="*/ 6200775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3688" h="6200775">
                <a:moveTo>
                  <a:pt x="1114425" y="0"/>
                </a:moveTo>
                <a:lnTo>
                  <a:pt x="6643688" y="0"/>
                </a:lnTo>
                <a:lnTo>
                  <a:pt x="6643688" y="6200775"/>
                </a:lnTo>
                <a:lnTo>
                  <a:pt x="0" y="620077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913493" y="1779113"/>
            <a:ext cx="2408827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8565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31" y="200241"/>
            <a:ext cx="568682" cy="276999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ELECTION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9804131" y="6369844"/>
            <a:ext cx="870431" cy="246221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24F5F">
                    <a:tint val="75000"/>
                  </a:srgbClr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90C5E-E807-4A3A-94A8-129380A5D0C0}"/>
              </a:ext>
            </a:extLst>
          </p:cNvPr>
          <p:cNvSpPr/>
          <p:nvPr userDrawn="1"/>
        </p:nvSpPr>
        <p:spPr>
          <a:xfrm>
            <a:off x="-1" y="1684020"/>
            <a:ext cx="3324225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9E741A-73C8-4A2E-A685-F915D9DBF3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3493" y="1779113"/>
            <a:ext cx="2408827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95107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T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31" y="200241"/>
            <a:ext cx="568682" cy="276999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978194"/>
            <a:ext cx="10515600" cy="806155"/>
          </a:xfrm>
          <a:noFill/>
        </p:spPr>
        <p:txBody>
          <a:bodyPr bIns="144000" anchor="b">
            <a:noAutofit/>
          </a:bodyPr>
          <a:lstStyle>
            <a:lvl1pPr>
              <a:spcAft>
                <a:spcPts val="0"/>
              </a:spcAf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07223" y="1111544"/>
            <a:ext cx="4632327" cy="4944138"/>
          </a:xfrm>
        </p:spPr>
        <p:txBody>
          <a:bodyPr anchor="ctr"/>
          <a:lstStyle>
            <a:lvl1pPr marL="285750" indent="-285750">
              <a:buSzPct val="170000"/>
              <a:buFontTx/>
              <a:buBlip>
                <a:blip r:embed="rId2"/>
              </a:buBlip>
              <a:defRPr/>
            </a:lvl1pPr>
            <a:lvl2pPr marL="28575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>
            <a:off x="3728109" y="3428999"/>
            <a:ext cx="6857143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1111544"/>
            <a:ext cx="5444415" cy="806155"/>
          </a:xfrm>
          <a:noFill/>
        </p:spPr>
        <p:txBody>
          <a:bodyPr bIns="144000" anchor="b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Détail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8760" y="2404800"/>
            <a:ext cx="10515600" cy="3567375"/>
          </a:xfrm>
        </p:spPr>
        <p:txBody>
          <a:bodyPr/>
          <a:lstStyle/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1483019"/>
            <a:ext cx="10515600" cy="806155"/>
          </a:xfrm>
          <a:noFill/>
        </p:spPr>
        <p:txBody>
          <a:bodyPr bIns="144000" anchor="b">
            <a:noAutofit/>
          </a:bodyPr>
          <a:lstStyle>
            <a:lvl1pPr>
              <a:spcAft>
                <a:spcPts val="0"/>
              </a:spcAf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1013469" y="1145381"/>
            <a:ext cx="154288" cy="233362"/>
          </a:xfrm>
          <a:custGeom>
            <a:avLst/>
            <a:gdLst>
              <a:gd name="T0" fmla="*/ 1799 w 1799"/>
              <a:gd name="T1" fmla="*/ 804 h 2721"/>
              <a:gd name="T2" fmla="*/ 1799 w 1799"/>
              <a:gd name="T3" fmla="*/ 2721 h 2721"/>
              <a:gd name="T4" fmla="*/ 0 w 1799"/>
              <a:gd name="T5" fmla="*/ 1918 h 2721"/>
              <a:gd name="T6" fmla="*/ 0 w 1799"/>
              <a:gd name="T7" fmla="*/ 0 h 2721"/>
              <a:gd name="T8" fmla="*/ 1799 w 1799"/>
              <a:gd name="T9" fmla="*/ 804 h 2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9" h="2721">
                <a:moveTo>
                  <a:pt x="1799" y="804"/>
                </a:moveTo>
                <a:lnTo>
                  <a:pt x="1799" y="2721"/>
                </a:lnTo>
                <a:lnTo>
                  <a:pt x="0" y="1918"/>
                </a:lnTo>
                <a:lnTo>
                  <a:pt x="0" y="0"/>
                </a:lnTo>
                <a:lnTo>
                  <a:pt x="1799" y="804"/>
                </a:lnTo>
                <a:close/>
              </a:path>
            </a:pathLst>
          </a:custGeom>
          <a:solidFill>
            <a:srgbClr val="D2977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30761" y="1272307"/>
            <a:ext cx="11061239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320463" y="6369844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3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1" y="962688"/>
            <a:ext cx="5002942" cy="806155"/>
          </a:xfrm>
          <a:noFill/>
        </p:spPr>
        <p:txBody>
          <a:bodyPr bIns="144000" anchor="t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08760" y="1880925"/>
            <a:ext cx="5002942" cy="4351338"/>
          </a:xfrm>
        </p:spPr>
        <p:txBody>
          <a:bodyPr/>
          <a:lstStyle/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14408" y="962688"/>
            <a:ext cx="5002942" cy="806155"/>
          </a:xfrm>
          <a:noFill/>
        </p:spPr>
        <p:txBody>
          <a:bodyPr bIns="144000" anchor="t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14407" y="1880925"/>
            <a:ext cx="5002942" cy="4351338"/>
          </a:xfrm>
        </p:spPr>
        <p:txBody>
          <a:bodyPr/>
          <a:lstStyle/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320463" y="6369844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0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ELECTION_Zones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0" y="393"/>
            <a:ext cx="1210428" cy="1189884"/>
          </a:xfrm>
          <a:custGeom>
            <a:avLst/>
            <a:gdLst>
              <a:gd name="T0" fmla="*/ 0 w 1473"/>
              <a:gd name="T1" fmla="*/ 0 h 1448"/>
              <a:gd name="T2" fmla="*/ 0 w 1473"/>
              <a:gd name="T3" fmla="*/ 1448 h 1448"/>
              <a:gd name="T4" fmla="*/ 1473 w 1473"/>
              <a:gd name="T5" fmla="*/ 771 h 1448"/>
              <a:gd name="T6" fmla="*/ 1473 w 1473"/>
              <a:gd name="T7" fmla="*/ 0 h 1448"/>
              <a:gd name="T8" fmla="*/ 0 w 1473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3" h="1448">
                <a:moveTo>
                  <a:pt x="0" y="0"/>
                </a:moveTo>
                <a:lnTo>
                  <a:pt x="0" y="1448"/>
                </a:lnTo>
                <a:lnTo>
                  <a:pt x="1473" y="771"/>
                </a:lnTo>
                <a:lnTo>
                  <a:pt x="14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24F5F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Titre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8760" y="962688"/>
            <a:ext cx="10329853" cy="806155"/>
          </a:xfrm>
          <a:noFill/>
        </p:spPr>
        <p:txBody>
          <a:bodyPr bIns="144000" anchor="t">
            <a:noAutofit/>
          </a:bodyPr>
          <a:lstStyle>
            <a:lvl1pPr>
              <a:spcAft>
                <a:spcPts val="0"/>
              </a:spcAft>
              <a:tabLst>
                <a:tab pos="0" algn="l"/>
              </a:tabLst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Sur 2 lignes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08760" y="1880925"/>
            <a:ext cx="5002942" cy="4351338"/>
          </a:xfrm>
        </p:spPr>
        <p:txBody>
          <a:bodyPr/>
          <a:lstStyle/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14407" y="1880925"/>
            <a:ext cx="5002942" cy="4351338"/>
          </a:xfrm>
        </p:spPr>
        <p:txBody>
          <a:bodyPr/>
          <a:lstStyle/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7084" y="88900"/>
            <a:ext cx="914400" cy="6858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9513244" y="6369844"/>
            <a:ext cx="1609415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320463" y="6369844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163618" y="6369844"/>
            <a:ext cx="115886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Arial" panose="020B0604020202020204" pitchFamily="34" charset="0"/>
              </a:rPr>
              <a:t>–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81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56" b="7672"/>
          <a:stretch/>
        </p:blipFill>
        <p:spPr>
          <a:xfrm>
            <a:off x="8360550" y="1466955"/>
            <a:ext cx="3828492" cy="54043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19088" y="328612"/>
            <a:ext cx="11553825" cy="6200775"/>
          </a:xfrm>
          <a:prstGeom prst="rect">
            <a:avLst/>
          </a:prstGeom>
          <a:noFill/>
          <a:ln w="12700">
            <a:solidFill>
              <a:srgbClr val="798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135902" y="6369844"/>
            <a:ext cx="283464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760" y="1880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Texte</a:t>
            </a:r>
          </a:p>
          <a:p>
            <a:pPr lvl="2"/>
            <a:r>
              <a:rPr lang="fr-FR" noProof="0" dirty="0"/>
              <a:t>Texte </a:t>
            </a:r>
          </a:p>
          <a:p>
            <a:pPr lvl="3"/>
            <a:r>
              <a:rPr lang="fr-FR" noProof="0" dirty="0"/>
              <a:t>Texte</a:t>
            </a:r>
          </a:p>
          <a:p>
            <a:pPr lvl="4"/>
            <a:r>
              <a:rPr lang="fr-FR" noProof="0" dirty="0"/>
              <a:t>Texte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1925" y="6153150"/>
            <a:ext cx="14763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90" y="6230898"/>
            <a:ext cx="1269322" cy="292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30" y="200241"/>
            <a:ext cx="568682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13244" y="6369844"/>
            <a:ext cx="1609415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45720" rIns="0" bIns="45720" rtlCol="0" anchor="ctr">
            <a:spAutoFit/>
          </a:bodyPr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Offre en meublé iSelection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242675" y="6369844"/>
            <a:ext cx="72786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r">
              <a:defRPr lang="en-US" sz="1000" b="1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6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accent2"/>
          </a:solidFill>
          <a:latin typeface="+mj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41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65100" algn="l" defTabSz="914400" rtl="0" eaLnBrk="1" latinLnBrk="0" hangingPunct="1">
        <a:lnSpc>
          <a:spcPct val="90000"/>
        </a:lnSpc>
        <a:spcBef>
          <a:spcPts val="500"/>
        </a:spcBef>
        <a:buFont typeface="Soho Gothic Pro Light" panose="020B03030305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52450" indent="-171450" algn="l" defTabSz="914400" rtl="0" eaLnBrk="1" latinLnBrk="0" hangingPunct="1">
        <a:lnSpc>
          <a:spcPct val="90000"/>
        </a:lnSpc>
        <a:spcBef>
          <a:spcPts val="500"/>
        </a:spcBef>
        <a:buFont typeface="Soho Gothic Pro Light" panose="020B0303030504020204" pitchFamily="34" charset="0"/>
        <a:buChar char="–"/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3C7FB-4007-44DE-977D-8B42A502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93" y="2722154"/>
            <a:ext cx="4601482" cy="2852737"/>
          </a:xfrm>
        </p:spPr>
        <p:txBody>
          <a:bodyPr/>
          <a:lstStyle/>
          <a:p>
            <a:r>
              <a:rPr lang="fr-FR" sz="3600" dirty="0" err="1"/>
              <a:t>iSelection</a:t>
            </a:r>
            <a:br>
              <a:rPr lang="fr-FR" sz="3600" dirty="0"/>
            </a:br>
            <a:r>
              <a:rPr lang="fr-FR" sz="3600" dirty="0"/>
              <a:t>acteur éco-responsable</a:t>
            </a:r>
            <a:br>
              <a:rPr lang="fr-FR" sz="3600" dirty="0"/>
            </a:br>
            <a:r>
              <a:rPr lang="fr-FR" sz="3600" dirty="0"/>
              <a:t>de l’immobilier</a:t>
            </a:r>
            <a:br>
              <a:rPr lang="fr-FR" sz="3600" dirty="0"/>
            </a:br>
            <a:endParaRPr lang="fr-FR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475013D5-6EF6-4580-B627-57BB523249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86" r="24286"/>
          <a:stretch/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12CBA6-6DEA-4610-B837-6B4B48A29FD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13493" y="1674338"/>
            <a:ext cx="2408827" cy="323165"/>
          </a:xfrm>
        </p:spPr>
        <p:txBody>
          <a:bodyPr/>
          <a:lstStyle/>
          <a:p>
            <a:r>
              <a:rPr lang="fr-FR" dirty="0"/>
              <a:t>CLASSE VIRTUELLE RSE </a:t>
            </a:r>
          </a:p>
          <a:p>
            <a:r>
              <a:rPr lang="fr-FR" dirty="0"/>
              <a:t>CE NORMANDIE</a:t>
            </a:r>
          </a:p>
        </p:txBody>
      </p:sp>
    </p:spTree>
    <p:extLst>
      <p:ext uri="{BB962C8B-B14F-4D97-AF65-F5344CB8AC3E}">
        <p14:creationId xmlns:p14="http://schemas.microsoft.com/office/powerpoint/2010/main" val="350584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23EE8-93C5-4715-ACF3-D50AADB6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31" y="200241"/>
            <a:ext cx="1099725" cy="276999"/>
          </a:xfrm>
        </p:spPr>
        <p:txBody>
          <a:bodyPr/>
          <a:lstStyle/>
          <a:p>
            <a:r>
              <a:rPr lang="fr-FR" dirty="0"/>
              <a:t>TÉMOIGNAGE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FE2EB0-DA3A-4B54-8F7E-98C04E4DA0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36E5C6-2669-4F32-8CB3-6B1F2ED67E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531756-972F-47DE-9A52-D39A10C9DFB3}"/>
              </a:ext>
            </a:extLst>
          </p:cNvPr>
          <p:cNvSpPr txBox="1"/>
          <p:nvPr/>
        </p:nvSpPr>
        <p:spPr>
          <a:xfrm>
            <a:off x="1397031" y="885211"/>
            <a:ext cx="866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+mj-lt"/>
              </a:rPr>
              <a:t>TÉMOIGNAGE : </a:t>
            </a:r>
            <a:r>
              <a:rPr lang="fr-FR" sz="1600" b="1" dirty="0">
                <a:latin typeface="Calibri" panose="020F0502020204030204" pitchFamily="34" charset="0"/>
              </a:rPr>
              <a:t>RS Vincent </a:t>
            </a:r>
            <a:r>
              <a:rPr lang="fr-FR" sz="1600" b="1" dirty="0" err="1">
                <a:latin typeface="Calibri" panose="020F0502020204030204" pitchFamily="34" charset="0"/>
              </a:rPr>
              <a:t>Giannattasio</a:t>
            </a:r>
            <a:r>
              <a:rPr lang="fr-FR" sz="1600" b="1" dirty="0">
                <a:latin typeface="Calibri" panose="020F0502020204030204" pitchFamily="34" charset="0"/>
              </a:rPr>
              <a:t> 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+mj-lt"/>
              </a:rPr>
              <a:t>Comment son client a fait le choix d’un programme éco-responsable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49FB26-F8D1-45B5-A0B2-1B3BB9C7534B}"/>
              </a:ext>
            </a:extLst>
          </p:cNvPr>
          <p:cNvSpPr txBox="1"/>
          <p:nvPr/>
        </p:nvSpPr>
        <p:spPr>
          <a:xfrm>
            <a:off x="1397031" y="1687092"/>
            <a:ext cx="56980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Blip>
                <a:blip r:embed="rId2"/>
              </a:buBlip>
            </a:pPr>
            <a:r>
              <a:rPr lang="fr-FR" sz="1400" dirty="0"/>
              <a:t>Le programme Eclosion de Bouygues immobilier s’inscrit dans le tout nouvel </a:t>
            </a:r>
            <a:r>
              <a:rPr lang="fr-FR" sz="1400" b="1" dirty="0">
                <a:solidFill>
                  <a:srgbClr val="75B772"/>
                </a:solidFill>
              </a:rPr>
              <a:t>écoquartier Les Hauts de l’Orne </a:t>
            </a:r>
            <a:r>
              <a:rPr lang="fr-FR" sz="1400" dirty="0"/>
              <a:t>composé de 15 ha d’espaces verts, de 2,5 ha d’étangs, et de 48 ha dédiés à l’habitat et aux activités tertiaires. </a:t>
            </a:r>
            <a:br>
              <a:rPr lang="fr-FR" sz="1400" dirty="0"/>
            </a:br>
            <a:r>
              <a:rPr lang="fr-FR" sz="1400" dirty="0"/>
              <a:t>Mise en avant du patrimoine du site.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00BCF7-EF41-4B15-B091-2683BADFA1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399" y="2912378"/>
            <a:ext cx="3665904" cy="2874240"/>
          </a:xfrm>
          <a:prstGeom prst="rect">
            <a:avLst/>
          </a:prstGeom>
        </p:spPr>
      </p:pic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CEF930E9-BA69-410B-92EB-B68982B4EE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85755" y="6369844"/>
            <a:ext cx="1336904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Classe virtuelle RSE - CEN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7D2564-5645-4A14-82AE-37E2E974F5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610" y="2912378"/>
            <a:ext cx="4739351" cy="28554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849CBDF-C652-45D1-8B2D-FA920569CFDD}"/>
              </a:ext>
            </a:extLst>
          </p:cNvPr>
          <p:cNvSpPr txBox="1"/>
          <p:nvPr/>
        </p:nvSpPr>
        <p:spPr>
          <a:xfrm>
            <a:off x="7317706" y="1745436"/>
            <a:ext cx="3866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Blip>
                <a:blip r:embed="rId2"/>
              </a:buBlip>
            </a:pPr>
            <a:r>
              <a:rPr lang="fr-FR" sz="1400" b="1" dirty="0">
                <a:solidFill>
                  <a:srgbClr val="75B772"/>
                </a:solidFill>
              </a:rPr>
              <a:t>Norme NF HABITAT, RT 20212 </a:t>
            </a:r>
            <a:r>
              <a:rPr lang="fr-FR" sz="1400" dirty="0"/>
              <a:t>, gage de qualité et de bien-être : isolation acoustique, économies d’énergie et d’eau, durabilité des bâtiments</a:t>
            </a:r>
          </a:p>
        </p:txBody>
      </p:sp>
    </p:spTree>
    <p:extLst>
      <p:ext uri="{BB962C8B-B14F-4D97-AF65-F5344CB8AC3E}">
        <p14:creationId xmlns:p14="http://schemas.microsoft.com/office/powerpoint/2010/main" val="408720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BFC0E-77CC-4046-A524-F6D1532F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31" y="200241"/>
            <a:ext cx="2464393" cy="276999"/>
          </a:xfrm>
        </p:spPr>
        <p:txBody>
          <a:bodyPr/>
          <a:lstStyle/>
          <a:p>
            <a:r>
              <a:rPr lang="fr-FR" dirty="0"/>
              <a:t>VENDRE DE L’IMMOBILIER « VERT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890A6A-41BB-4781-8D65-D634D8E3F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B20ADE-8BE6-41D7-8168-4D7D4BE081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5CCABF-822C-4E4F-9845-103B48D96CCB}"/>
              </a:ext>
            </a:extLst>
          </p:cNvPr>
          <p:cNvSpPr txBox="1"/>
          <p:nvPr/>
        </p:nvSpPr>
        <p:spPr>
          <a:xfrm>
            <a:off x="1130833" y="1233418"/>
            <a:ext cx="7698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+mj-lt"/>
              </a:rPr>
              <a:t>Comment intégrer l’aspect Immobilier Durable dans le discours commercial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0521B5-BA6C-4D88-9313-C63A739B76CF}"/>
              </a:ext>
            </a:extLst>
          </p:cNvPr>
          <p:cNvSpPr txBox="1"/>
          <p:nvPr/>
        </p:nvSpPr>
        <p:spPr>
          <a:xfrm>
            <a:off x="1130833" y="1757669"/>
            <a:ext cx="96366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ea typeface="Calibri" panose="020F0502020204030204" pitchFamily="34" charset="0"/>
              </a:rPr>
              <a:t>La vague écologique, une mode passagère ? </a:t>
            </a:r>
            <a:r>
              <a:rPr lang="fr-FR" sz="1400" b="1" dirty="0">
                <a:effectLst/>
                <a:ea typeface="Calibri" panose="020F0502020204030204" pitchFamily="34" charset="0"/>
              </a:rPr>
              <a:t>Une tendance de fond</a:t>
            </a:r>
            <a:r>
              <a:rPr lang="fr-FR" sz="1400" dirty="0">
                <a:effectLst/>
                <a:ea typeface="Calibri" panose="020F0502020204030204" pitchFamily="34" charset="0"/>
              </a:rPr>
              <a:t>, plutôt, comme le montrent diverses études et enquêtes</a:t>
            </a:r>
            <a:endParaRPr lang="fr-FR" sz="1400" dirty="0"/>
          </a:p>
        </p:txBody>
      </p:sp>
      <p:sp>
        <p:nvSpPr>
          <p:cNvPr id="19" name="Espace réservé du pied de page 3">
            <a:extLst>
              <a:ext uri="{FF2B5EF4-FFF2-40B4-BE49-F238E27FC236}">
                <a16:creationId xmlns:a16="http://schemas.microsoft.com/office/drawing/2014/main" id="{3E83CE79-4CB0-44B7-84F8-78975C5ED8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85755" y="6369844"/>
            <a:ext cx="1336904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Classe virtuelle RSE - CEN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132A0A-0BC1-4656-9AC3-935805BD3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41" y="2603978"/>
            <a:ext cx="3399370" cy="9914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713253-CF18-4CA6-88FF-09F6E9CA1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41" y="3733791"/>
            <a:ext cx="3411303" cy="91348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7F30D75-03E7-49C1-A37C-58B32DDACD4D}"/>
              </a:ext>
            </a:extLst>
          </p:cNvPr>
          <p:cNvSpPr txBox="1"/>
          <p:nvPr/>
        </p:nvSpPr>
        <p:spPr>
          <a:xfrm>
            <a:off x="1130834" y="868506"/>
            <a:ext cx="6678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+mj-lt"/>
              </a:rPr>
              <a:t>OBJECTIF : VENDRE MIEUX POUR VENDRE PLUS</a:t>
            </a:r>
            <a:endParaRPr lang="fr-FR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D9A436-74F4-48C8-8EE5-6A07774A715F}"/>
              </a:ext>
            </a:extLst>
          </p:cNvPr>
          <p:cNvSpPr txBox="1"/>
          <p:nvPr/>
        </p:nvSpPr>
        <p:spPr>
          <a:xfrm>
            <a:off x="1069341" y="4654803"/>
            <a:ext cx="3013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1" u="none" strike="noStrike" baseline="0" dirty="0">
                <a:solidFill>
                  <a:srgbClr val="000000"/>
                </a:solidFill>
              </a:rPr>
              <a:t>Source : enquête </a:t>
            </a:r>
            <a:r>
              <a:rPr lang="fr-FR" sz="1100" b="0" i="1" u="none" strike="noStrike" baseline="0" dirty="0" err="1">
                <a:solidFill>
                  <a:srgbClr val="000000"/>
                </a:solidFill>
              </a:rPr>
              <a:t>Obsoco</a:t>
            </a:r>
            <a:r>
              <a:rPr lang="fr-FR" sz="1100" b="0" i="1" u="none" strike="noStrike" baseline="0" dirty="0">
                <a:solidFill>
                  <a:srgbClr val="000000"/>
                </a:solidFill>
              </a:rPr>
              <a:t> / Nexity - mai 2020</a:t>
            </a:r>
            <a:endParaRPr lang="fr-FR" sz="11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07AF4E7-2A29-4203-8501-BEB21D6E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37" y="2585041"/>
            <a:ext cx="3553666" cy="162817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7CE1BDF-6F8F-48FF-9DC1-34BED96ED3F3}"/>
              </a:ext>
            </a:extLst>
          </p:cNvPr>
          <p:cNvSpPr txBox="1"/>
          <p:nvPr/>
        </p:nvSpPr>
        <p:spPr>
          <a:xfrm>
            <a:off x="4979917" y="4654803"/>
            <a:ext cx="6096000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de la moitié des répondants pensent qu'être propriétaire d'un bien écologique permet de le vendre plus rapidement, voire plus cher pour un quart d'entre eux.  (Source : Sondage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Poll&amp;Roll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Liberkeys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Juillet 2021)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B740054-5DC2-47D1-A417-5B568122A365}"/>
              </a:ext>
            </a:extLst>
          </p:cNvPr>
          <p:cNvSpPr txBox="1"/>
          <p:nvPr/>
        </p:nvSpPr>
        <p:spPr>
          <a:xfrm>
            <a:off x="5415894" y="41905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100" b="0" i="1" u="none" strike="noStrike" baseline="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(Source : Sondage </a:t>
            </a:r>
            <a:r>
              <a:rPr lang="fr-FR" dirty="0" err="1"/>
              <a:t>Poll&amp;Roll</a:t>
            </a:r>
            <a:r>
              <a:rPr lang="fr-FR" dirty="0"/>
              <a:t> pour </a:t>
            </a:r>
            <a:r>
              <a:rPr lang="fr-FR" dirty="0" err="1"/>
              <a:t>Liberkeys</a:t>
            </a:r>
            <a:r>
              <a:rPr lang="fr-FR" dirty="0"/>
              <a:t> - Juillet 2021)</a:t>
            </a:r>
          </a:p>
        </p:txBody>
      </p:sp>
    </p:spTree>
    <p:extLst>
      <p:ext uri="{BB962C8B-B14F-4D97-AF65-F5344CB8AC3E}">
        <p14:creationId xmlns:p14="http://schemas.microsoft.com/office/powerpoint/2010/main" val="377206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4C0F0E-822F-4DA7-AE34-25D14C7FC2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07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232417-DF36-4A86-B3C7-A186CE44BF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831D345-4B04-41A6-8941-686D69D8CA79}"/>
              </a:ext>
            </a:extLst>
          </p:cNvPr>
          <p:cNvSpPr/>
          <p:nvPr/>
        </p:nvSpPr>
        <p:spPr>
          <a:xfrm>
            <a:off x="1046135" y="4274777"/>
            <a:ext cx="3301911" cy="1047750"/>
          </a:xfrm>
          <a:prstGeom prst="roundRect">
            <a:avLst/>
          </a:prstGeom>
          <a:solidFill>
            <a:srgbClr val="C6E1C5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rgbClr val="41505F"/>
                </a:solidFill>
                <a:latin typeface="Roboto" panose="02000000000000000000" pitchFamily="2" charset="0"/>
              </a:rPr>
              <a:t>L’immobilier neuf, c’est bon pour la planète, mais aussi pour </a:t>
            </a:r>
            <a:r>
              <a:rPr lang="fr-FR" sz="1400" b="1" dirty="0">
                <a:solidFill>
                  <a:srgbClr val="007434"/>
                </a:solidFill>
                <a:latin typeface="Roboto" panose="02000000000000000000" pitchFamily="2" charset="0"/>
              </a:rPr>
              <a:t>fidéliser les locataires</a:t>
            </a:r>
            <a:endParaRPr lang="fr-FR" sz="1400" b="1" i="0" dirty="0">
              <a:solidFill>
                <a:srgbClr val="00743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CFCD5FE-4B7E-49E2-B61C-E9212C91F4C2}"/>
              </a:ext>
            </a:extLst>
          </p:cNvPr>
          <p:cNvSpPr/>
          <p:nvPr/>
        </p:nvSpPr>
        <p:spPr>
          <a:xfrm>
            <a:off x="4617002" y="4267200"/>
            <a:ext cx="3301912" cy="1047750"/>
          </a:xfrm>
          <a:prstGeom prst="roundRect">
            <a:avLst/>
          </a:prstGeom>
          <a:solidFill>
            <a:srgbClr val="C6E1C5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rgbClr val="41505F"/>
                </a:solidFill>
                <a:latin typeface="Roboto" panose="02000000000000000000" pitchFamily="2" charset="0"/>
              </a:rPr>
              <a:t>Le niveau de performance énergétique abaisse ou </a:t>
            </a:r>
            <a:r>
              <a:rPr lang="fr-FR" sz="1400" dirty="0">
                <a:solidFill>
                  <a:srgbClr val="007434"/>
                </a:solidFill>
                <a:latin typeface="Roboto" panose="02000000000000000000" pitchFamily="2" charset="0"/>
              </a:rPr>
              <a:t>augmente la valeur des logements en vente</a:t>
            </a:r>
          </a:p>
          <a:p>
            <a:pPr algn="ctr"/>
            <a:endParaRPr lang="fr-FR" sz="1400" dirty="0">
              <a:solidFill>
                <a:srgbClr val="41505F"/>
              </a:solidFill>
              <a:latin typeface="Roboto" panose="02000000000000000000" pitchFamily="2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0C3F131-AE79-453A-9B65-631F4FC64C5D}"/>
              </a:ext>
            </a:extLst>
          </p:cNvPr>
          <p:cNvSpPr/>
          <p:nvPr/>
        </p:nvSpPr>
        <p:spPr>
          <a:xfrm>
            <a:off x="8309063" y="4267200"/>
            <a:ext cx="3302634" cy="1047750"/>
          </a:xfrm>
          <a:prstGeom prst="roundRect">
            <a:avLst/>
          </a:prstGeom>
          <a:solidFill>
            <a:srgbClr val="C6E1C5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rgbClr val="41505F"/>
                </a:solidFill>
                <a:latin typeface="Roboto" panose="02000000000000000000" pitchFamily="2" charset="0"/>
              </a:rPr>
              <a:t>Investir dans un logement neuf sous dispositifs Pinel ou </a:t>
            </a:r>
            <a:r>
              <a:rPr lang="fr-FR" sz="1400" dirty="0" err="1">
                <a:solidFill>
                  <a:srgbClr val="41505F"/>
                </a:solidFill>
                <a:latin typeface="Roboto" panose="02000000000000000000" pitchFamily="2" charset="0"/>
              </a:rPr>
              <a:t>Lmnp</a:t>
            </a:r>
            <a:r>
              <a:rPr lang="fr-FR" sz="1400" dirty="0">
                <a:solidFill>
                  <a:srgbClr val="41505F"/>
                </a:solidFill>
                <a:latin typeface="Roboto" panose="02000000000000000000" pitchFamily="2" charset="0"/>
              </a:rPr>
              <a:t>, </a:t>
            </a:r>
          </a:p>
          <a:p>
            <a:pPr algn="ctr"/>
            <a:r>
              <a:rPr lang="fr-FR" sz="1400" dirty="0">
                <a:solidFill>
                  <a:srgbClr val="41505F"/>
                </a:solidFill>
                <a:latin typeface="Roboto" panose="02000000000000000000" pitchFamily="2" charset="0"/>
              </a:rPr>
              <a:t>c’est un </a:t>
            </a:r>
            <a:r>
              <a:rPr lang="fr-FR" sz="1400" dirty="0">
                <a:solidFill>
                  <a:srgbClr val="007434"/>
                </a:solidFill>
                <a:latin typeface="Roboto" panose="02000000000000000000" pitchFamily="2" charset="0"/>
              </a:rPr>
              <a:t>Investissement Socialement Responsable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A5C6B8D-BAF7-44A4-9F82-7D455C5033E2}"/>
              </a:ext>
            </a:extLst>
          </p:cNvPr>
          <p:cNvSpPr/>
          <p:nvPr/>
        </p:nvSpPr>
        <p:spPr>
          <a:xfrm>
            <a:off x="783858" y="4181475"/>
            <a:ext cx="346044" cy="352425"/>
          </a:xfrm>
          <a:prstGeom prst="ellipse">
            <a:avLst/>
          </a:prstGeom>
          <a:solidFill>
            <a:srgbClr val="ADC50C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A63C484-D76A-435D-8F7D-38B790F3C561}"/>
              </a:ext>
            </a:extLst>
          </p:cNvPr>
          <p:cNvSpPr/>
          <p:nvPr/>
        </p:nvSpPr>
        <p:spPr>
          <a:xfrm>
            <a:off x="4455064" y="4181475"/>
            <a:ext cx="346044" cy="352425"/>
          </a:xfrm>
          <a:prstGeom prst="ellipse">
            <a:avLst/>
          </a:prstGeom>
          <a:solidFill>
            <a:srgbClr val="ADC50C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039652-65C3-42A6-9B6C-886B756DF412}"/>
              </a:ext>
            </a:extLst>
          </p:cNvPr>
          <p:cNvSpPr/>
          <p:nvPr/>
        </p:nvSpPr>
        <p:spPr>
          <a:xfrm>
            <a:off x="8138351" y="4181475"/>
            <a:ext cx="346044" cy="352425"/>
          </a:xfrm>
          <a:prstGeom prst="ellipse">
            <a:avLst/>
          </a:prstGeom>
          <a:solidFill>
            <a:srgbClr val="ADC50C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7933E066-78AE-462F-A697-F736AAE1612A}"/>
              </a:ext>
            </a:extLst>
          </p:cNvPr>
          <p:cNvSpPr/>
          <p:nvPr/>
        </p:nvSpPr>
        <p:spPr>
          <a:xfrm rot="3142654">
            <a:off x="3928078" y="2496260"/>
            <a:ext cx="205852" cy="1984908"/>
          </a:xfrm>
          <a:prstGeom prst="downArrow">
            <a:avLst/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A5B66842-3542-4A92-A702-D6DA5BDD61E7}"/>
              </a:ext>
            </a:extLst>
          </p:cNvPr>
          <p:cNvSpPr/>
          <p:nvPr/>
        </p:nvSpPr>
        <p:spPr>
          <a:xfrm>
            <a:off x="6170020" y="2884588"/>
            <a:ext cx="247279" cy="1354268"/>
          </a:xfrm>
          <a:prstGeom prst="downArrow">
            <a:avLst/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4053EDFA-B2DD-48D1-895E-CAC5298F6DD4}"/>
              </a:ext>
            </a:extLst>
          </p:cNvPr>
          <p:cNvSpPr/>
          <p:nvPr/>
        </p:nvSpPr>
        <p:spPr>
          <a:xfrm rot="18623720">
            <a:off x="8426019" y="2505677"/>
            <a:ext cx="170149" cy="2048384"/>
          </a:xfrm>
          <a:prstGeom prst="downArrow">
            <a:avLst>
              <a:gd name="adj1" fmla="val 58524"/>
              <a:gd name="adj2" fmla="val 50000"/>
            </a:avLst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3018083-C1E0-4CED-8C9C-90F55FC3C823}"/>
              </a:ext>
            </a:extLst>
          </p:cNvPr>
          <p:cNvSpPr/>
          <p:nvPr/>
        </p:nvSpPr>
        <p:spPr>
          <a:xfrm>
            <a:off x="4545866" y="1031774"/>
            <a:ext cx="3444184" cy="1977035"/>
          </a:xfrm>
          <a:prstGeom prst="roundRect">
            <a:avLst/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Les avantages de l’immobilier neuf dans une démarche de développement durable</a:t>
            </a:r>
          </a:p>
        </p:txBody>
      </p:sp>
      <p:sp>
        <p:nvSpPr>
          <p:cNvPr id="29" name="Espace réservé du pied de page 3">
            <a:extLst>
              <a:ext uri="{FF2B5EF4-FFF2-40B4-BE49-F238E27FC236}">
                <a16:creationId xmlns:a16="http://schemas.microsoft.com/office/drawing/2014/main" id="{9430CC36-F3EE-415B-8E7A-FC848AAA41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85755" y="6369844"/>
            <a:ext cx="1336904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Classe virtuelle RSE - CEN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6DDD8263-F8DE-41D2-B7BC-7E4ACA00CCEE}"/>
              </a:ext>
            </a:extLst>
          </p:cNvPr>
          <p:cNvSpPr txBox="1">
            <a:spLocks/>
          </p:cNvSpPr>
          <p:nvPr/>
        </p:nvSpPr>
        <p:spPr>
          <a:xfrm>
            <a:off x="1397031" y="200241"/>
            <a:ext cx="2464393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VENDRE DE L’IMMOBILIER « VERT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2D4F4E36-8127-44DC-B652-5D6482946E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6" r="19776"/>
          <a:stretch>
            <a:fillRect/>
          </a:stretch>
        </p:blipFill>
        <p:spPr/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92E3A53-0C01-4682-B77E-6DC3832DA75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14350" y="1626713"/>
            <a:ext cx="3228975" cy="815608"/>
          </a:xfrm>
        </p:spPr>
        <p:txBody>
          <a:bodyPr/>
          <a:lstStyle/>
          <a:p>
            <a:r>
              <a:rPr lang="fr-FR" sz="1600" dirty="0"/>
              <a:t>L’évolution des normes énergétiques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2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F77167B-9FD7-44F2-8696-4F9CFD6159B0}"/>
              </a:ext>
            </a:extLst>
          </p:cNvPr>
          <p:cNvCxnSpPr/>
          <p:nvPr/>
        </p:nvCxnSpPr>
        <p:spPr>
          <a:xfrm>
            <a:off x="7352288" y="2727876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1CCADE1-7859-41F5-8A2C-16C94C4D1A00}"/>
              </a:ext>
            </a:extLst>
          </p:cNvPr>
          <p:cNvCxnSpPr/>
          <p:nvPr/>
        </p:nvCxnSpPr>
        <p:spPr>
          <a:xfrm>
            <a:off x="3596640" y="2787978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7D250EA-27B7-4738-93EB-B322F6DA7AFD}"/>
              </a:ext>
            </a:extLst>
          </p:cNvPr>
          <p:cNvCxnSpPr/>
          <p:nvPr/>
        </p:nvCxnSpPr>
        <p:spPr>
          <a:xfrm>
            <a:off x="4785360" y="2787978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0A11C8A-CCBC-4C45-AD54-CD4E084B7938}"/>
              </a:ext>
            </a:extLst>
          </p:cNvPr>
          <p:cNvCxnSpPr/>
          <p:nvPr/>
        </p:nvCxnSpPr>
        <p:spPr>
          <a:xfrm>
            <a:off x="6080760" y="2787978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0F0E89C-11FD-4427-A0EE-8AA5E6F17CEC}"/>
              </a:ext>
            </a:extLst>
          </p:cNvPr>
          <p:cNvCxnSpPr/>
          <p:nvPr/>
        </p:nvCxnSpPr>
        <p:spPr>
          <a:xfrm>
            <a:off x="2423160" y="2738291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24CC960-E26B-4CAD-92E6-D36E733745B0}"/>
              </a:ext>
            </a:extLst>
          </p:cNvPr>
          <p:cNvCxnSpPr/>
          <p:nvPr/>
        </p:nvCxnSpPr>
        <p:spPr>
          <a:xfrm>
            <a:off x="8549640" y="2742258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7D3D60A-E3E2-4F71-B596-A2BC6C391F39}"/>
              </a:ext>
            </a:extLst>
          </p:cNvPr>
          <p:cNvCxnSpPr/>
          <p:nvPr/>
        </p:nvCxnSpPr>
        <p:spPr>
          <a:xfrm>
            <a:off x="9829800" y="2738291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53F584C-050B-4766-B882-6776575C71AC}"/>
              </a:ext>
            </a:extLst>
          </p:cNvPr>
          <p:cNvCxnSpPr/>
          <p:nvPr/>
        </p:nvCxnSpPr>
        <p:spPr>
          <a:xfrm>
            <a:off x="10911840" y="2738291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9385518-777D-4FA4-B841-142547A528DE}"/>
              </a:ext>
            </a:extLst>
          </p:cNvPr>
          <p:cNvCxnSpPr/>
          <p:nvPr/>
        </p:nvCxnSpPr>
        <p:spPr>
          <a:xfrm>
            <a:off x="1341120" y="2767487"/>
            <a:ext cx="0" cy="13695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072DC82-2951-4847-BB41-44F7869F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31" y="200241"/>
            <a:ext cx="1366208" cy="276999"/>
          </a:xfrm>
        </p:spPr>
        <p:txBody>
          <a:bodyPr/>
          <a:lstStyle/>
          <a:p>
            <a:r>
              <a:rPr lang="fr-FR" dirty="0"/>
              <a:t>NORMES ET LABEL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6E9234-1E49-4387-A6CB-BC1BA7D51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F402F99-EE70-426A-B621-267EF76F0E20}"/>
              </a:ext>
            </a:extLst>
          </p:cNvPr>
          <p:cNvSpPr/>
          <p:nvPr/>
        </p:nvSpPr>
        <p:spPr>
          <a:xfrm>
            <a:off x="591584" y="2904647"/>
            <a:ext cx="11206716" cy="101600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6CDF99-A1F8-4AB7-9801-C764AC40BEED}"/>
              </a:ext>
            </a:extLst>
          </p:cNvPr>
          <p:cNvSpPr txBox="1"/>
          <p:nvPr/>
        </p:nvSpPr>
        <p:spPr>
          <a:xfrm>
            <a:off x="3970890" y="518299"/>
            <a:ext cx="38956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6A7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IMMOBILIER NEUF</a:t>
            </a:r>
            <a:endParaRPr lang="fr-FR" b="1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C48D053-D025-4BED-A4D1-40CF81F157B2}"/>
              </a:ext>
            </a:extLst>
          </p:cNvPr>
          <p:cNvSpPr txBox="1"/>
          <p:nvPr/>
        </p:nvSpPr>
        <p:spPr>
          <a:xfrm>
            <a:off x="3989942" y="6025657"/>
            <a:ext cx="38956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6A7683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IMMOBILIER ANCIEN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E1232B-81E1-4545-8FC4-57BC2E45BFCB}"/>
              </a:ext>
            </a:extLst>
          </p:cNvPr>
          <p:cNvSpPr txBox="1"/>
          <p:nvPr/>
        </p:nvSpPr>
        <p:spPr>
          <a:xfrm>
            <a:off x="699534" y="3250367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2008</a:t>
            </a:r>
            <a:endParaRPr lang="fr-FR" b="1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83AE0DE-8657-4B0E-92BA-74CEEDCB3E1C}"/>
              </a:ext>
            </a:extLst>
          </p:cNvPr>
          <p:cNvSpPr txBox="1"/>
          <p:nvPr/>
        </p:nvSpPr>
        <p:spPr>
          <a:xfrm>
            <a:off x="8124825" y="3276241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fr-FR" b="1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01FBDCC-C6DA-4003-B84A-981CC284094E}"/>
              </a:ext>
            </a:extLst>
          </p:cNvPr>
          <p:cNvSpPr txBox="1"/>
          <p:nvPr/>
        </p:nvSpPr>
        <p:spPr>
          <a:xfrm>
            <a:off x="10324066" y="3266086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2022</a:t>
            </a:r>
            <a:endParaRPr lang="fr-FR" b="1" noProof="0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A480B7E-6E83-4C47-917F-FBE01B16AA34}"/>
              </a:ext>
            </a:extLst>
          </p:cNvPr>
          <p:cNvSpPr txBox="1"/>
          <p:nvPr/>
        </p:nvSpPr>
        <p:spPr>
          <a:xfrm>
            <a:off x="9305924" y="3267591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2020</a:t>
            </a:r>
            <a:endParaRPr lang="fr-FR" b="1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D7EA9B0-F1E7-466D-841A-EEDA18E688A8}"/>
              </a:ext>
            </a:extLst>
          </p:cNvPr>
          <p:cNvSpPr txBox="1"/>
          <p:nvPr/>
        </p:nvSpPr>
        <p:spPr>
          <a:xfrm>
            <a:off x="6748145" y="3279734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2013</a:t>
            </a:r>
            <a:endParaRPr lang="fr-FR" b="1" noProof="0" dirty="0">
              <a:solidFill>
                <a:srgbClr val="C0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9B8134E-55E2-4B29-8E5F-1F518B90EBC4}"/>
              </a:ext>
            </a:extLst>
          </p:cNvPr>
          <p:cNvSpPr txBox="1"/>
          <p:nvPr/>
        </p:nvSpPr>
        <p:spPr>
          <a:xfrm>
            <a:off x="5480050" y="3287663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2012</a:t>
            </a:r>
            <a:endParaRPr lang="fr-FR" b="1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B0D622A-207C-4322-BB73-6082C7D1D4FB}"/>
              </a:ext>
            </a:extLst>
          </p:cNvPr>
          <p:cNvSpPr txBox="1"/>
          <p:nvPr/>
        </p:nvSpPr>
        <p:spPr>
          <a:xfrm>
            <a:off x="4185684" y="3260168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2011</a:t>
            </a:r>
            <a:endParaRPr lang="fr-FR" b="1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E72F034-D69D-475B-BFEF-C7ED1AA2CFEA}"/>
              </a:ext>
            </a:extLst>
          </p:cNvPr>
          <p:cNvSpPr txBox="1"/>
          <p:nvPr/>
        </p:nvSpPr>
        <p:spPr>
          <a:xfrm>
            <a:off x="3136864" y="3260168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accent6">
                    <a:lumMod val="75000"/>
                  </a:schemeClr>
                </a:solidFill>
              </a:rPr>
              <a:t>2010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E4F93F3-F136-4241-AE94-B7D56003904D}"/>
              </a:ext>
            </a:extLst>
          </p:cNvPr>
          <p:cNvSpPr txBox="1"/>
          <p:nvPr/>
        </p:nvSpPr>
        <p:spPr>
          <a:xfrm>
            <a:off x="1803364" y="3260168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accent6">
                    <a:lumMod val="75000"/>
                  </a:schemeClr>
                </a:solidFill>
              </a:rPr>
              <a:t>2009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C2C46-8439-45CE-8F1C-75673C34D053}"/>
              </a:ext>
            </a:extLst>
          </p:cNvPr>
          <p:cNvSpPr/>
          <p:nvPr/>
        </p:nvSpPr>
        <p:spPr>
          <a:xfrm>
            <a:off x="559834" y="1920239"/>
            <a:ext cx="1726165" cy="604695"/>
          </a:xfrm>
          <a:prstGeom prst="rect">
            <a:avLst/>
          </a:prstGeom>
          <a:solidFill>
            <a:srgbClr val="C6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RT 2005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BBC 50kWh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9CCFAE-907F-4581-B977-197E73CFCE3E}"/>
              </a:ext>
            </a:extLst>
          </p:cNvPr>
          <p:cNvSpPr/>
          <p:nvPr/>
        </p:nvSpPr>
        <p:spPr>
          <a:xfrm>
            <a:off x="4124561" y="1961166"/>
            <a:ext cx="1255749" cy="563765"/>
          </a:xfrm>
          <a:prstGeom prst="rect">
            <a:avLst/>
          </a:prstGeom>
          <a:solidFill>
            <a:srgbClr val="C6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PTZ 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E53055-CF5F-410A-9BE0-4FE5D347F3F8}"/>
              </a:ext>
            </a:extLst>
          </p:cNvPr>
          <p:cNvSpPr/>
          <p:nvPr/>
        </p:nvSpPr>
        <p:spPr>
          <a:xfrm>
            <a:off x="6518792" y="1948076"/>
            <a:ext cx="1606033" cy="576857"/>
          </a:xfrm>
          <a:prstGeom prst="rect">
            <a:avLst/>
          </a:prstGeom>
          <a:solidFill>
            <a:srgbClr val="C6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RT 2012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BBC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2C83CD-8B7C-48D8-888D-81AF2E96468E}"/>
              </a:ext>
            </a:extLst>
          </p:cNvPr>
          <p:cNvSpPr/>
          <p:nvPr/>
        </p:nvSpPr>
        <p:spPr>
          <a:xfrm>
            <a:off x="9705458" y="1973465"/>
            <a:ext cx="1606033" cy="551467"/>
          </a:xfrm>
          <a:prstGeom prst="rect">
            <a:avLst/>
          </a:prstGeom>
          <a:solidFill>
            <a:srgbClr val="C6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RT 2020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Energie Positive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7AD4CD-96C8-4E82-9E77-F157986A7C82}"/>
              </a:ext>
            </a:extLst>
          </p:cNvPr>
          <p:cNvSpPr txBox="1"/>
          <p:nvPr/>
        </p:nvSpPr>
        <p:spPr>
          <a:xfrm rot="16200000">
            <a:off x="2216191" y="3395463"/>
            <a:ext cx="1637550" cy="381598"/>
          </a:xfrm>
          <a:prstGeom prst="rect">
            <a:avLst/>
          </a:prstGeom>
          <a:solidFill>
            <a:srgbClr val="C0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bg1"/>
                </a:solidFill>
              </a:rPr>
              <a:t>Lois Grenelle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6651BA-9B80-433C-89A2-32E053DD6A22}"/>
              </a:ext>
            </a:extLst>
          </p:cNvPr>
          <p:cNvSpPr/>
          <p:nvPr/>
        </p:nvSpPr>
        <p:spPr>
          <a:xfrm>
            <a:off x="572534" y="4353559"/>
            <a:ext cx="1726164" cy="768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RT Rénovation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Label BBC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C4A0B-2625-4FB0-BDC0-B320D6A12D4D}"/>
              </a:ext>
            </a:extLst>
          </p:cNvPr>
          <p:cNvSpPr/>
          <p:nvPr/>
        </p:nvSpPr>
        <p:spPr>
          <a:xfrm>
            <a:off x="2406650" y="4374023"/>
            <a:ext cx="1564240" cy="768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Eco PTZ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Crédit d’impôt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8A6A2D-6F8F-47F2-95FC-75205AE8C5EB}"/>
              </a:ext>
            </a:extLst>
          </p:cNvPr>
          <p:cNvSpPr/>
          <p:nvPr/>
        </p:nvSpPr>
        <p:spPr>
          <a:xfrm>
            <a:off x="4063964" y="4353559"/>
            <a:ext cx="1606033" cy="789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DPE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Annonces immobilières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16F63C-9CE7-4CC7-A2C6-309F4E3A0BFD}"/>
              </a:ext>
            </a:extLst>
          </p:cNvPr>
          <p:cNvSpPr/>
          <p:nvPr/>
        </p:nvSpPr>
        <p:spPr>
          <a:xfrm>
            <a:off x="6518792" y="4331371"/>
            <a:ext cx="2137523" cy="7869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RT globale ancien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BBC rénovation</a:t>
            </a:r>
          </a:p>
        </p:txBody>
      </p:sp>
      <p:pic>
        <p:nvPicPr>
          <p:cNvPr id="53" name="Picture 2" descr="dessin re2020 maison eco 700x700">
            <a:extLst>
              <a:ext uri="{FF2B5EF4-FFF2-40B4-BE49-F238E27FC236}">
                <a16:creationId xmlns:a16="http://schemas.microsoft.com/office/drawing/2014/main" id="{2A8F6701-5FFD-4967-8BEB-BAAECCFE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673633"/>
            <a:ext cx="1241498" cy="12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EWS dans l'éco-PTZ au 1er Juillet 2020 pour vos travaux ...">
            <a:extLst>
              <a:ext uri="{FF2B5EF4-FFF2-40B4-BE49-F238E27FC236}">
                <a16:creationId xmlns:a16="http://schemas.microsoft.com/office/drawing/2014/main" id="{C531079F-2530-411B-8080-C3A6B1F5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774" y="5133873"/>
            <a:ext cx="966063" cy="9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hoisir entre l’achat immobilier neuf, en VEFA ou ancien ...">
            <a:extLst>
              <a:ext uri="{FF2B5EF4-FFF2-40B4-BE49-F238E27FC236}">
                <a16:creationId xmlns:a16="http://schemas.microsoft.com/office/drawing/2014/main" id="{BEFB7614-9B2E-49CA-9596-01E17FD5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098" y="1218858"/>
            <a:ext cx="837886" cy="7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CAE8697D-1AB4-46C9-9F08-13936630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57" y="5137806"/>
            <a:ext cx="734677" cy="7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>
            <a:extLst>
              <a:ext uri="{FF2B5EF4-FFF2-40B4-BE49-F238E27FC236}">
                <a16:creationId xmlns:a16="http://schemas.microsoft.com/office/drawing/2014/main" id="{E607B56E-EEFB-43D4-82D0-E6F631A6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692" y="1218858"/>
            <a:ext cx="734677" cy="7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T2012 - Une normes de construction pour l'avenir">
            <a:extLst>
              <a:ext uri="{FF2B5EF4-FFF2-40B4-BE49-F238E27FC236}">
                <a16:creationId xmlns:a16="http://schemas.microsoft.com/office/drawing/2014/main" id="{43569DEA-918F-488D-8FD6-364CADEC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024" y="1132084"/>
            <a:ext cx="734677" cy="7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65F55870-1B54-4F8D-9F3C-A401A3A7E3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29" r="24139"/>
          <a:stretch/>
        </p:blipFill>
        <p:spPr>
          <a:xfrm>
            <a:off x="8207079" y="1932037"/>
            <a:ext cx="659012" cy="600194"/>
          </a:xfrm>
          <a:prstGeom prst="rect">
            <a:avLst/>
          </a:prstGeom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C1797FAD-0A13-40B4-AAED-7844D35C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783" y="1887365"/>
            <a:ext cx="615971" cy="6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E0B0A94-7B26-437B-8A99-8EF2BA6F17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315" y="4342538"/>
            <a:ext cx="839501" cy="653673"/>
          </a:xfrm>
          <a:prstGeom prst="rect">
            <a:avLst/>
          </a:prstGeom>
        </p:spPr>
      </p:pic>
      <p:pic>
        <p:nvPicPr>
          <p:cNvPr id="4118" name="Picture 22" descr="Voici le nouveau label E+C- : E+ pour Energie Positive , C ...">
            <a:extLst>
              <a:ext uri="{FF2B5EF4-FFF2-40B4-BE49-F238E27FC236}">
                <a16:creationId xmlns:a16="http://schemas.microsoft.com/office/drawing/2014/main" id="{A74397B5-16C4-443A-BF92-A3577D0A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18" r="30841"/>
          <a:stretch/>
        </p:blipFill>
        <p:spPr bwMode="auto">
          <a:xfrm>
            <a:off x="8933708" y="1898243"/>
            <a:ext cx="620727" cy="6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BAEF026D-988F-4F38-AD40-57766ACAA864}"/>
              </a:ext>
            </a:extLst>
          </p:cNvPr>
          <p:cNvSpPr txBox="1"/>
          <p:nvPr/>
        </p:nvSpPr>
        <p:spPr>
          <a:xfrm rot="16200000">
            <a:off x="7386019" y="3365833"/>
            <a:ext cx="1567779" cy="381598"/>
          </a:xfrm>
          <a:prstGeom prst="rect">
            <a:avLst/>
          </a:prstGeom>
          <a:solidFill>
            <a:srgbClr val="C0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bg1"/>
                </a:solidFill>
              </a:rPr>
              <a:t>COP 21</a:t>
            </a:r>
          </a:p>
        </p:txBody>
      </p:sp>
    </p:spTree>
    <p:extLst>
      <p:ext uri="{BB962C8B-B14F-4D97-AF65-F5344CB8AC3E}">
        <p14:creationId xmlns:p14="http://schemas.microsoft.com/office/powerpoint/2010/main" val="116170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A2E5B8-E862-44DE-84F4-5608E317ED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45815" y="6360521"/>
            <a:ext cx="650079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158A21E-93E1-4FB1-862A-9B916C9F14BE}"/>
              </a:ext>
            </a:extLst>
          </p:cNvPr>
          <p:cNvSpPr/>
          <p:nvPr/>
        </p:nvSpPr>
        <p:spPr>
          <a:xfrm>
            <a:off x="6902087" y="2603930"/>
            <a:ext cx="509155" cy="405246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48DF8EA-033A-48AD-9F6B-A830FE7C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31" y="189731"/>
            <a:ext cx="1366208" cy="276999"/>
          </a:xfrm>
        </p:spPr>
        <p:txBody>
          <a:bodyPr/>
          <a:lstStyle/>
          <a:p>
            <a:r>
              <a:rPr lang="fr-FR" dirty="0"/>
              <a:t>NORMES ET LABEL</a:t>
            </a: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DAC4CF6C-019A-4AE2-8044-46A613DB99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11107" y="6360521"/>
            <a:ext cx="1336904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Classe virtuelle RSE - CEN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pic>
        <p:nvPicPr>
          <p:cNvPr id="11" name="Picture 2" descr="Nouvelle réglementation RT 2020 (ou Réglementation ...">
            <a:extLst>
              <a:ext uri="{FF2B5EF4-FFF2-40B4-BE49-F238E27FC236}">
                <a16:creationId xmlns:a16="http://schemas.microsoft.com/office/drawing/2014/main" id="{ED9209B3-F833-4BF6-A022-6E1D0220E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40" r="7851"/>
          <a:stretch/>
        </p:blipFill>
        <p:spPr bwMode="auto">
          <a:xfrm>
            <a:off x="941341" y="1969055"/>
            <a:ext cx="7479983" cy="398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167A92F-51E5-417D-946E-9D36D7747A41}"/>
              </a:ext>
            </a:extLst>
          </p:cNvPr>
          <p:cNvSpPr txBox="1"/>
          <p:nvPr/>
        </p:nvSpPr>
        <p:spPr>
          <a:xfrm>
            <a:off x="1234114" y="5560583"/>
            <a:ext cx="35279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sz="1400" dirty="0">
                <a:solidFill>
                  <a:srgbClr val="3A75B4"/>
                </a:solidFill>
              </a:rPr>
              <a:t>Solutions classiques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0AA1FF-4715-413C-99C2-27E6AED24125}"/>
              </a:ext>
            </a:extLst>
          </p:cNvPr>
          <p:cNvSpPr txBox="1"/>
          <p:nvPr/>
        </p:nvSpPr>
        <p:spPr>
          <a:xfrm>
            <a:off x="4840352" y="5354518"/>
            <a:ext cx="176212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3A75B4"/>
                </a:solidFill>
              </a:defRPr>
            </a:lvl1pPr>
          </a:lstStyle>
          <a:p>
            <a:r>
              <a:rPr lang="fr-FR" dirty="0"/>
              <a:t>Conception bioclimatique</a:t>
            </a:r>
          </a:p>
          <a:p>
            <a:r>
              <a:rPr lang="fr-FR" dirty="0"/>
              <a:t>Isolation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3565AC-BA40-4B4F-BFB4-E84DDC081036}"/>
              </a:ext>
            </a:extLst>
          </p:cNvPr>
          <p:cNvSpPr txBox="1"/>
          <p:nvPr/>
        </p:nvSpPr>
        <p:spPr>
          <a:xfrm>
            <a:off x="941341" y="2891299"/>
            <a:ext cx="35279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sz="1400" dirty="0">
                <a:solidFill>
                  <a:srgbClr val="ADC50C"/>
                </a:solidFill>
              </a:rPr>
              <a:t>15 à 30 % de réduction/RT 20212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C16CBC8-D901-4E4A-8769-6ED8120C65D5}"/>
              </a:ext>
            </a:extLst>
          </p:cNvPr>
          <p:cNvSpPr txBox="1"/>
          <p:nvPr/>
        </p:nvSpPr>
        <p:spPr>
          <a:xfrm>
            <a:off x="4733536" y="2368622"/>
            <a:ext cx="192327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sz="1400" dirty="0">
                <a:solidFill>
                  <a:srgbClr val="ADC50C"/>
                </a:solidFill>
              </a:rPr>
              <a:t>40 % de réduction </a:t>
            </a:r>
          </a:p>
          <a:p>
            <a:r>
              <a:rPr lang="fr-FR" sz="1200" dirty="0">
                <a:solidFill>
                  <a:srgbClr val="ADC50C"/>
                </a:solidFill>
              </a:rPr>
              <a:t>+ 40 kWh/m2 /an ENR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D58FCF8-BBE6-470E-8758-418FA0F8F03B}"/>
              </a:ext>
            </a:extLst>
          </p:cNvPr>
          <p:cNvSpPr txBox="1"/>
          <p:nvPr/>
        </p:nvSpPr>
        <p:spPr>
          <a:xfrm>
            <a:off x="6659199" y="5354518"/>
            <a:ext cx="17621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3A75B4"/>
                </a:solidFill>
              </a:defRPr>
            </a:lvl1pPr>
          </a:lstStyle>
          <a:p>
            <a:r>
              <a:rPr lang="fr-FR" dirty="0"/>
              <a:t>Sur isolation</a:t>
            </a:r>
          </a:p>
          <a:p>
            <a:r>
              <a:rPr lang="fr-FR" dirty="0"/>
              <a:t>Récupération de chaleur</a:t>
            </a:r>
          </a:p>
          <a:p>
            <a:r>
              <a:rPr lang="fr-FR" dirty="0"/>
              <a:t>Efficacité maximum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EB4F95-A202-4B69-9E77-517D8F1BB52D}"/>
              </a:ext>
            </a:extLst>
          </p:cNvPr>
          <p:cNvSpPr txBox="1"/>
          <p:nvPr/>
        </p:nvSpPr>
        <p:spPr>
          <a:xfrm>
            <a:off x="1380102" y="923211"/>
            <a:ext cx="6602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LE FUTUR :  Les bâtiments à énergie passive </a:t>
            </a:r>
            <a:r>
              <a:rPr lang="fr-FR" b="1" noProof="0" dirty="0">
                <a:solidFill>
                  <a:srgbClr val="ADC50C"/>
                </a:solidFill>
              </a:rPr>
              <a:t>(BEPOS)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A5013F-8929-48D7-90C5-881A5EE15A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423" y="2777133"/>
            <a:ext cx="3472834" cy="1809368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A14B641E-55F9-4499-B9A2-2A11E0CA4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084" y="88900"/>
            <a:ext cx="914400" cy="685800"/>
          </a:xfrm>
        </p:spPr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C11F097-DE95-4B4F-BA65-9EF8D496E766}"/>
              </a:ext>
            </a:extLst>
          </p:cNvPr>
          <p:cNvSpPr txBox="1"/>
          <p:nvPr/>
        </p:nvSpPr>
        <p:spPr>
          <a:xfrm>
            <a:off x="1330883" y="816439"/>
            <a:ext cx="709044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600" dirty="0">
                <a:cs typeface="Times New Roman" panose="02020603050405020304" pitchFamily="18" charset="0"/>
              </a:rPr>
              <a:t>Toute la chaîne de valeur, depuis la conception d’un bâtiment jusqu’à son utilisation, est en train de se transformer sous l’influence de ces nouveaux défis. </a:t>
            </a:r>
            <a:r>
              <a:rPr lang="fr-FR" sz="1600" b="1" dirty="0">
                <a:cs typeface="Times New Roman" panose="02020603050405020304" pitchFamily="18" charset="0"/>
              </a:rPr>
              <a:t>Peu à peu, l’immeuble de demain se dessine</a:t>
            </a:r>
            <a:r>
              <a:rPr lang="fr-FR" sz="1600" dirty="0">
                <a:cs typeface="Times New Roman" panose="02020603050405020304" pitchFamily="18" charset="0"/>
              </a:rPr>
              <a:t>. Il sera économe, collaboratif et intégré dans son territoire.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77E3A66-8284-45C0-BD21-F25B1FE0013F}"/>
              </a:ext>
            </a:extLst>
          </p:cNvPr>
          <p:cNvSpPr txBox="1"/>
          <p:nvPr/>
        </p:nvSpPr>
        <p:spPr>
          <a:xfrm>
            <a:off x="8762396" y="941353"/>
            <a:ext cx="2650789" cy="129397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3A75B4"/>
                </a:solidFill>
              </a:defRPr>
            </a:lvl1pPr>
          </a:lstStyle>
          <a:p>
            <a:r>
              <a:rPr lang="fr-FR" dirty="0">
                <a:solidFill>
                  <a:srgbClr val="EE2A54"/>
                </a:solidFill>
              </a:rPr>
              <a:t>OBJECTIF 2030 :</a:t>
            </a:r>
          </a:p>
          <a:p>
            <a:r>
              <a:rPr lang="fr-FR" dirty="0">
                <a:solidFill>
                  <a:srgbClr val="ADC50C"/>
                </a:solidFill>
              </a:rPr>
              <a:t>réduire de 38 % les consommations d’énergie des bâtiments existants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00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4C0F0E-822F-4DA7-AE34-25D14C7FC2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07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232417-DF36-4A86-B3C7-A186CE44BF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831D345-4B04-41A6-8941-686D69D8CA79}"/>
              </a:ext>
            </a:extLst>
          </p:cNvPr>
          <p:cNvSpPr/>
          <p:nvPr/>
        </p:nvSpPr>
        <p:spPr>
          <a:xfrm>
            <a:off x="1322736" y="4368976"/>
            <a:ext cx="1973084" cy="1047750"/>
          </a:xfrm>
          <a:prstGeom prst="roundRect">
            <a:avLst/>
          </a:prstGeom>
          <a:solidFill>
            <a:srgbClr val="C6E1C5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rgbClr val="007434"/>
                </a:solidFill>
                <a:latin typeface="Roboto" panose="02000000000000000000" pitchFamily="2" charset="0"/>
              </a:rPr>
              <a:t>Coût énergétique extrêmement réduit</a:t>
            </a:r>
            <a:br>
              <a:rPr lang="fr-FR" sz="1400" b="1" dirty="0">
                <a:solidFill>
                  <a:srgbClr val="41505F"/>
                </a:solidFill>
                <a:latin typeface="Roboto" panose="02000000000000000000" pitchFamily="2" charset="0"/>
              </a:rPr>
            </a:br>
            <a:r>
              <a:rPr lang="fr-FR" sz="1400" dirty="0">
                <a:solidFill>
                  <a:srgbClr val="41505F"/>
                </a:solidFill>
                <a:latin typeface="Roboto" panose="02000000000000000000" pitchFamily="2" charset="0"/>
              </a:rPr>
              <a:t>voire nul</a:t>
            </a:r>
            <a:endParaRPr lang="fr-FR" sz="1400" b="1" i="0" dirty="0">
              <a:solidFill>
                <a:srgbClr val="00743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CFCD5FE-4B7E-49E2-B61C-E9212C91F4C2}"/>
              </a:ext>
            </a:extLst>
          </p:cNvPr>
          <p:cNvSpPr/>
          <p:nvPr/>
        </p:nvSpPr>
        <p:spPr>
          <a:xfrm>
            <a:off x="3880478" y="4417323"/>
            <a:ext cx="1973084" cy="1047750"/>
          </a:xfrm>
          <a:prstGeom prst="roundRect">
            <a:avLst/>
          </a:prstGeom>
          <a:solidFill>
            <a:srgbClr val="C6E1C5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rgbClr val="007434"/>
                </a:solidFill>
                <a:latin typeface="Roboto" panose="02000000000000000000" pitchFamily="2" charset="0"/>
              </a:rPr>
              <a:t>Amélioration du bien-être intérieur</a:t>
            </a:r>
          </a:p>
          <a:p>
            <a:pPr algn="ctr"/>
            <a:r>
              <a:rPr lang="fr-FR" sz="1200" dirty="0">
                <a:solidFill>
                  <a:srgbClr val="007434"/>
                </a:solidFill>
                <a:latin typeface="Roboto" panose="02000000000000000000" pitchFamily="2" charset="0"/>
              </a:rPr>
              <a:t>(qualité de l’air, température constante)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0C3F131-AE79-453A-9B65-631F4FC64C5D}"/>
              </a:ext>
            </a:extLst>
          </p:cNvPr>
          <p:cNvSpPr/>
          <p:nvPr/>
        </p:nvSpPr>
        <p:spPr>
          <a:xfrm>
            <a:off x="6449498" y="4411838"/>
            <a:ext cx="1973084" cy="1047750"/>
          </a:xfrm>
          <a:prstGeom prst="roundRect">
            <a:avLst/>
          </a:prstGeom>
          <a:solidFill>
            <a:srgbClr val="C6E1C5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rgbClr val="007434"/>
                </a:solidFill>
                <a:latin typeface="Roboto" panose="02000000000000000000" pitchFamily="2" charset="0"/>
              </a:rPr>
              <a:t>Tranquillité renforcée </a:t>
            </a:r>
            <a:br>
              <a:rPr lang="fr-FR" sz="1400" b="1" dirty="0">
                <a:solidFill>
                  <a:srgbClr val="007434"/>
                </a:solidFill>
                <a:latin typeface="Roboto" panose="02000000000000000000" pitchFamily="2" charset="0"/>
              </a:rPr>
            </a:br>
            <a:r>
              <a:rPr lang="fr-FR" sz="1200" dirty="0">
                <a:solidFill>
                  <a:srgbClr val="007434"/>
                </a:solidFill>
                <a:latin typeface="Roboto" panose="02000000000000000000" pitchFamily="2" charset="0"/>
              </a:rPr>
              <a:t>par la performance de l’isolation thermique</a:t>
            </a:r>
            <a:endParaRPr lang="fr-FR" sz="1400" dirty="0">
              <a:solidFill>
                <a:srgbClr val="007434"/>
              </a:solidFill>
              <a:latin typeface="Roboto" panose="02000000000000000000" pitchFamily="2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A5C6B8D-BAF7-44A4-9F82-7D455C5033E2}"/>
              </a:ext>
            </a:extLst>
          </p:cNvPr>
          <p:cNvSpPr/>
          <p:nvPr/>
        </p:nvSpPr>
        <p:spPr>
          <a:xfrm>
            <a:off x="1138420" y="4181475"/>
            <a:ext cx="346044" cy="352425"/>
          </a:xfrm>
          <a:prstGeom prst="ellipse">
            <a:avLst/>
          </a:prstGeom>
          <a:solidFill>
            <a:srgbClr val="ADC50C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A63C484-D76A-435D-8F7D-38B790F3C561}"/>
              </a:ext>
            </a:extLst>
          </p:cNvPr>
          <p:cNvSpPr/>
          <p:nvPr/>
        </p:nvSpPr>
        <p:spPr>
          <a:xfrm>
            <a:off x="3752087" y="4235626"/>
            <a:ext cx="346044" cy="352425"/>
          </a:xfrm>
          <a:prstGeom prst="ellipse">
            <a:avLst/>
          </a:prstGeom>
          <a:solidFill>
            <a:srgbClr val="ADC50C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039652-65C3-42A6-9B6C-886B756DF412}"/>
              </a:ext>
            </a:extLst>
          </p:cNvPr>
          <p:cNvSpPr/>
          <p:nvPr/>
        </p:nvSpPr>
        <p:spPr>
          <a:xfrm>
            <a:off x="6278920" y="4368976"/>
            <a:ext cx="341155" cy="352425"/>
          </a:xfrm>
          <a:prstGeom prst="ellipse">
            <a:avLst/>
          </a:prstGeom>
          <a:solidFill>
            <a:srgbClr val="ADC50C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7933E066-78AE-462F-A697-F736AAE1612A}"/>
              </a:ext>
            </a:extLst>
          </p:cNvPr>
          <p:cNvSpPr/>
          <p:nvPr/>
        </p:nvSpPr>
        <p:spPr>
          <a:xfrm rot="1891941">
            <a:off x="3341191" y="1976913"/>
            <a:ext cx="285359" cy="2071097"/>
          </a:xfrm>
          <a:prstGeom prst="downArrow">
            <a:avLst>
              <a:gd name="adj1" fmla="val 50000"/>
              <a:gd name="adj2" fmla="val 159664"/>
            </a:avLst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A5B66842-3542-4A92-A702-D6DA5BDD61E7}"/>
              </a:ext>
            </a:extLst>
          </p:cNvPr>
          <p:cNvSpPr/>
          <p:nvPr/>
        </p:nvSpPr>
        <p:spPr>
          <a:xfrm>
            <a:off x="4783540" y="2456554"/>
            <a:ext cx="247279" cy="1354268"/>
          </a:xfrm>
          <a:prstGeom prst="downArrow">
            <a:avLst>
              <a:gd name="adj1" fmla="val 50000"/>
              <a:gd name="adj2" fmla="val 182066"/>
            </a:avLst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4053EDFA-B2DD-48D1-895E-CAC5298F6DD4}"/>
              </a:ext>
            </a:extLst>
          </p:cNvPr>
          <p:cNvSpPr/>
          <p:nvPr/>
        </p:nvSpPr>
        <p:spPr>
          <a:xfrm rot="19041663">
            <a:off x="8448354" y="2124571"/>
            <a:ext cx="234635" cy="2048384"/>
          </a:xfrm>
          <a:prstGeom prst="downArrow">
            <a:avLst>
              <a:gd name="adj1" fmla="val 58524"/>
              <a:gd name="adj2" fmla="val 209477"/>
            </a:avLst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3018083-C1E0-4CED-8C9C-90F55FC3C823}"/>
              </a:ext>
            </a:extLst>
          </p:cNvPr>
          <p:cNvSpPr/>
          <p:nvPr/>
        </p:nvSpPr>
        <p:spPr>
          <a:xfrm>
            <a:off x="3713585" y="1564381"/>
            <a:ext cx="4348064" cy="933172"/>
          </a:xfrm>
          <a:prstGeom prst="roundRect">
            <a:avLst/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RE 2020</a:t>
            </a:r>
          </a:p>
        </p:txBody>
      </p:sp>
      <p:sp>
        <p:nvSpPr>
          <p:cNvPr id="29" name="Espace réservé du pied de page 3">
            <a:extLst>
              <a:ext uri="{FF2B5EF4-FFF2-40B4-BE49-F238E27FC236}">
                <a16:creationId xmlns:a16="http://schemas.microsoft.com/office/drawing/2014/main" id="{9430CC36-F3EE-415B-8E7A-FC848AAA41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85755" y="6369844"/>
            <a:ext cx="1336904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Classe virtuelle RSE - CEN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6DDD8263-F8DE-41D2-B7BC-7E4ACA00CCEE}"/>
              </a:ext>
            </a:extLst>
          </p:cNvPr>
          <p:cNvSpPr txBox="1">
            <a:spLocks/>
          </p:cNvSpPr>
          <p:nvPr/>
        </p:nvSpPr>
        <p:spPr>
          <a:xfrm>
            <a:off x="1397031" y="200241"/>
            <a:ext cx="2142574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AVANTAGES DE LA RE 2020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BF8F066-3218-4A16-B6DC-F733D468FC9B}"/>
              </a:ext>
            </a:extLst>
          </p:cNvPr>
          <p:cNvSpPr/>
          <p:nvPr/>
        </p:nvSpPr>
        <p:spPr>
          <a:xfrm>
            <a:off x="8956319" y="4411838"/>
            <a:ext cx="2203076" cy="1047750"/>
          </a:xfrm>
          <a:prstGeom prst="roundRect">
            <a:avLst/>
          </a:prstGeom>
          <a:solidFill>
            <a:srgbClr val="C6E1C5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rgbClr val="007434"/>
                </a:solidFill>
                <a:latin typeface="Roboto" panose="02000000000000000000" pitchFamily="2" charset="0"/>
              </a:rPr>
              <a:t>Des économies pérennes, </a:t>
            </a:r>
            <a:br>
              <a:rPr lang="fr-FR" sz="1400" b="1" dirty="0">
                <a:solidFill>
                  <a:srgbClr val="007434"/>
                </a:solidFill>
                <a:latin typeface="Roboto" panose="02000000000000000000" pitchFamily="2" charset="0"/>
              </a:rPr>
            </a:br>
            <a:r>
              <a:rPr lang="fr-FR" sz="1200" dirty="0">
                <a:solidFill>
                  <a:srgbClr val="007434"/>
                </a:solidFill>
                <a:latin typeface="Roboto" panose="02000000000000000000" pitchFamily="2" charset="0"/>
              </a:rPr>
              <a:t>Le surcoût est compensé par les économies d’énergie </a:t>
            </a:r>
            <a:endParaRPr lang="fr-FR" sz="1400" dirty="0">
              <a:solidFill>
                <a:srgbClr val="007434"/>
              </a:solidFill>
              <a:latin typeface="Roboto" panose="02000000000000000000" pitchFamily="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0983D8B-072E-43C0-AE96-ACE9F6B3B6E0}"/>
              </a:ext>
            </a:extLst>
          </p:cNvPr>
          <p:cNvSpPr/>
          <p:nvPr/>
        </p:nvSpPr>
        <p:spPr>
          <a:xfrm>
            <a:off x="8785741" y="4368976"/>
            <a:ext cx="341155" cy="352425"/>
          </a:xfrm>
          <a:prstGeom prst="ellipse">
            <a:avLst/>
          </a:prstGeom>
          <a:solidFill>
            <a:srgbClr val="ADC50C"/>
          </a:solidFill>
          <a:ln>
            <a:solidFill>
              <a:srgbClr val="ADC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2" name="Graphique 21" descr="Main ouverte avec une plante avec un remplissage uni">
            <a:extLst>
              <a:ext uri="{FF2B5EF4-FFF2-40B4-BE49-F238E27FC236}">
                <a16:creationId xmlns:a16="http://schemas.microsoft.com/office/drawing/2014/main" id="{2070BB93-E265-4541-84C6-8AB77F5B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71345">
            <a:off x="4560388" y="3787189"/>
            <a:ext cx="679621" cy="679621"/>
          </a:xfrm>
          <a:prstGeom prst="rect">
            <a:avLst/>
          </a:prstGeom>
        </p:spPr>
      </p:pic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6DAC8ED4-1ADF-4074-9E4B-4C3218F0A680}"/>
              </a:ext>
            </a:extLst>
          </p:cNvPr>
          <p:cNvSpPr/>
          <p:nvPr/>
        </p:nvSpPr>
        <p:spPr>
          <a:xfrm>
            <a:off x="7101232" y="2412585"/>
            <a:ext cx="247279" cy="1398238"/>
          </a:xfrm>
          <a:prstGeom prst="downArrow">
            <a:avLst>
              <a:gd name="adj1" fmla="val 50000"/>
              <a:gd name="adj2" fmla="val 166973"/>
            </a:avLst>
          </a:prstGeom>
          <a:solidFill>
            <a:srgbClr val="75B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pic>
        <p:nvPicPr>
          <p:cNvPr id="30" name="Graphique 29" descr="Malentendant avec un remplissage uni">
            <a:extLst>
              <a:ext uri="{FF2B5EF4-FFF2-40B4-BE49-F238E27FC236}">
                <a16:creationId xmlns:a16="http://schemas.microsoft.com/office/drawing/2014/main" id="{2CD573AE-91BD-4AEF-B954-073EE7D03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4611" y="3835409"/>
            <a:ext cx="587510" cy="587510"/>
          </a:xfrm>
          <a:prstGeom prst="rect">
            <a:avLst/>
          </a:prstGeom>
        </p:spPr>
      </p:pic>
      <p:pic>
        <p:nvPicPr>
          <p:cNvPr id="31" name="Graphique 30" descr="Pièces avec un remplissage uni">
            <a:extLst>
              <a:ext uri="{FF2B5EF4-FFF2-40B4-BE49-F238E27FC236}">
                <a16:creationId xmlns:a16="http://schemas.microsoft.com/office/drawing/2014/main" id="{B48D4219-73C3-41DF-8A50-EEA92D084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040" y="3810822"/>
            <a:ext cx="496794" cy="496794"/>
          </a:xfrm>
          <a:prstGeom prst="rect">
            <a:avLst/>
          </a:prstGeom>
        </p:spPr>
      </p:pic>
      <p:pic>
        <p:nvPicPr>
          <p:cNvPr id="32" name="Graphique 31" descr="Tirelire avec un remplissage uni">
            <a:extLst>
              <a:ext uri="{FF2B5EF4-FFF2-40B4-BE49-F238E27FC236}">
                <a16:creationId xmlns:a16="http://schemas.microsoft.com/office/drawing/2014/main" id="{2C811ED4-F652-4A48-AE33-5BE3190AA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5355" y="3771718"/>
            <a:ext cx="640120" cy="6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9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92E3A53-0C01-4682-B77E-6DC3832DA75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1750538"/>
            <a:ext cx="3228975" cy="569387"/>
          </a:xfrm>
        </p:spPr>
        <p:txBody>
          <a:bodyPr/>
          <a:lstStyle/>
          <a:p>
            <a:r>
              <a:rPr lang="fr-FR" sz="1600" dirty="0"/>
              <a:t>Une nouvelle vision de l’habitat</a:t>
            </a:r>
          </a:p>
          <a:p>
            <a:endParaRPr lang="fr-FR" dirty="0"/>
          </a:p>
        </p:txBody>
      </p:sp>
      <p:pic>
        <p:nvPicPr>
          <p:cNvPr id="13" name="Espace réservé pour une image  12" descr="Une image contenant nature&#10;&#10;Description générée automatiquement">
            <a:extLst>
              <a:ext uri="{FF2B5EF4-FFF2-40B4-BE49-F238E27FC236}">
                <a16:creationId xmlns:a16="http://schemas.microsoft.com/office/drawing/2014/main" id="{A22356AB-7185-4147-B8AB-1C3E4C3861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0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2DC82-2951-4847-BB41-44F7869F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31" y="200241"/>
            <a:ext cx="1961499" cy="276999"/>
          </a:xfrm>
        </p:spPr>
        <p:txBody>
          <a:bodyPr/>
          <a:lstStyle/>
          <a:p>
            <a:r>
              <a:rPr lang="fr-FR" dirty="0"/>
              <a:t>ECOQUARTIERS – ECOCITÉS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6E9234-1E49-4387-A6CB-BC1BA7D51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285BBC-0644-4B68-9F39-E059D050C6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1C162C-B5BE-4E5C-8A30-4F2213EABDE7}"/>
              </a:ext>
            </a:extLst>
          </p:cNvPr>
          <p:cNvSpPr txBox="1"/>
          <p:nvPr/>
        </p:nvSpPr>
        <p:spPr>
          <a:xfrm>
            <a:off x="1216056" y="2899268"/>
            <a:ext cx="5488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Blip>
                <a:blip r:embed="rId2"/>
              </a:buBlip>
            </a:pPr>
            <a:r>
              <a:rPr lang="fr-FR" sz="1400" noProof="0" dirty="0"/>
              <a:t>Depuis 10 ans, le cadre législatif a donné une impulsion aux collectivités avec le plan « Ville durable » et ses programmes </a:t>
            </a:r>
            <a:r>
              <a:rPr lang="fr-FR" sz="1400" b="1" noProof="0" dirty="0">
                <a:solidFill>
                  <a:srgbClr val="75B772"/>
                </a:solidFill>
              </a:rPr>
              <a:t>sur</a:t>
            </a:r>
            <a:r>
              <a:rPr lang="fr-FR" sz="1400" noProof="0" dirty="0">
                <a:solidFill>
                  <a:srgbClr val="75B772"/>
                </a:solidFill>
              </a:rPr>
              <a:t> </a:t>
            </a:r>
            <a:r>
              <a:rPr lang="fr-FR" sz="1400" b="1" noProof="0" dirty="0">
                <a:solidFill>
                  <a:srgbClr val="75B772"/>
                </a:solidFill>
              </a:rPr>
              <a:t>les écoquartiers, les écocités</a:t>
            </a:r>
            <a:r>
              <a:rPr lang="fr-FR" sz="1400" noProof="0" dirty="0"/>
              <a:t>, la revitalisation des centres-bourgs ou la nature en ville. </a:t>
            </a:r>
          </a:p>
          <a:p>
            <a:pPr marL="180975" indent="-180975">
              <a:buFontTx/>
              <a:buBlip>
                <a:blip r:embed="rId2"/>
              </a:buBlip>
            </a:pPr>
            <a:endParaRPr lang="fr-FR" sz="1400" dirty="0"/>
          </a:p>
          <a:p>
            <a:pPr marL="180975" indent="-180975">
              <a:buFontTx/>
              <a:buBlip>
                <a:blip r:embed="rId2"/>
              </a:buBlip>
            </a:pPr>
            <a:r>
              <a:rPr lang="fr-FR" sz="1400" noProof="0" dirty="0"/>
              <a:t>Il existe de multiples façons d’imaginer ou de qualifier un quartier durable, un écovillage ou éco-lieu. Parmi elles, </a:t>
            </a:r>
            <a:r>
              <a:rPr lang="fr-FR" sz="1400" b="1" noProof="0" dirty="0"/>
              <a:t>la démarche nationale des écoquartiers</a:t>
            </a:r>
            <a:r>
              <a:rPr lang="fr-FR" sz="1400" noProof="0" dirty="0"/>
              <a:t> explore une nouvelle façon de concevoir la ville à l’échelle du quartier.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84AFD4-82A5-47BB-B915-88DB28AE8EF1}"/>
              </a:ext>
            </a:extLst>
          </p:cNvPr>
          <p:cNvSpPr txBox="1"/>
          <p:nvPr/>
        </p:nvSpPr>
        <p:spPr>
          <a:xfrm>
            <a:off x="7144672" y="2899268"/>
            <a:ext cx="4423442" cy="3108543"/>
          </a:xfrm>
          <a:prstGeom prst="rect">
            <a:avLst/>
          </a:prstGeom>
          <a:solidFill>
            <a:srgbClr val="B9EDD8">
              <a:alpha val="44706"/>
            </a:srgbClr>
          </a:solidFill>
        </p:spPr>
        <p:txBody>
          <a:bodyPr wrap="square">
            <a:spAutoFit/>
          </a:bodyPr>
          <a:lstStyle/>
          <a:p>
            <a:br>
              <a:rPr lang="fr-FR" sz="1400" dirty="0"/>
            </a:br>
            <a:r>
              <a:rPr lang="fr-FR" sz="1400" dirty="0"/>
              <a:t>Un </a:t>
            </a:r>
            <a:r>
              <a:rPr lang="fr-FR" sz="1400" b="1" dirty="0" err="1">
                <a:solidFill>
                  <a:srgbClr val="75B772"/>
                </a:solidFill>
              </a:rPr>
              <a:t>ÉcoQuartier</a:t>
            </a:r>
            <a:r>
              <a:rPr lang="fr-FR" sz="1400" dirty="0"/>
              <a:t> est un projet d'aménagement qui intègre les enjeux et principes de la ville et des territoires durables.  Le référentiel </a:t>
            </a:r>
            <a:r>
              <a:rPr lang="fr-FR" sz="1400" dirty="0" err="1"/>
              <a:t>ÉcoQuartier</a:t>
            </a:r>
            <a:r>
              <a:rPr lang="fr-FR" sz="1400" dirty="0"/>
              <a:t> a été </a:t>
            </a:r>
            <a:r>
              <a:rPr lang="fr-FR" sz="1400" b="1" dirty="0"/>
              <a:t>créé en 2012. </a:t>
            </a:r>
          </a:p>
          <a:p>
            <a:r>
              <a:rPr lang="fr-FR" sz="1400" dirty="0"/>
              <a:t>Il est bâti sur </a:t>
            </a:r>
            <a:r>
              <a:rPr lang="fr-FR" sz="1400" b="1" dirty="0">
                <a:solidFill>
                  <a:srgbClr val="75B772"/>
                </a:solidFill>
              </a:rPr>
              <a:t>une Charte de 20 engagements regroupés en 4 dimensions. </a:t>
            </a:r>
          </a:p>
          <a:p>
            <a:r>
              <a:rPr lang="fr-FR" sz="1400" dirty="0"/>
              <a:t>• Démarche et processus </a:t>
            </a:r>
          </a:p>
          <a:p>
            <a:r>
              <a:rPr lang="fr-FR" sz="1400" dirty="0"/>
              <a:t>• Cadre de vie et usages </a:t>
            </a:r>
          </a:p>
          <a:p>
            <a:r>
              <a:rPr lang="fr-FR" sz="1400" dirty="0"/>
              <a:t>• Développement territorial </a:t>
            </a:r>
          </a:p>
          <a:p>
            <a:r>
              <a:rPr lang="fr-FR" sz="1400" dirty="0"/>
              <a:t>• Environnement et climat </a:t>
            </a:r>
          </a:p>
          <a:p>
            <a:endParaRPr lang="fr-FR" sz="1400" dirty="0"/>
          </a:p>
          <a:p>
            <a:r>
              <a:rPr lang="fr-FR" sz="1400" dirty="0"/>
              <a:t>Trois de ces dimensions correspondent aux 3 piliers du développement durable. </a:t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451664F9-947D-42DE-A191-3480147E71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85755" y="6369844"/>
            <a:ext cx="1336904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Classe virtuelle RSE - CEN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D314CF-304D-41C7-8FD5-4770D92AF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474" y="1180845"/>
            <a:ext cx="1333500" cy="13335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50FBD6D-36E1-4C93-AF7E-7379BD694A68}"/>
              </a:ext>
            </a:extLst>
          </p:cNvPr>
          <p:cNvSpPr txBox="1"/>
          <p:nvPr/>
        </p:nvSpPr>
        <p:spPr>
          <a:xfrm>
            <a:off x="1216056" y="1464383"/>
            <a:ext cx="70706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la fois attente de plus en plus marquée des Français, enjeu majeur de santé publique et moyen de préserver et de favoriser la biodiversité, </a:t>
            </a:r>
            <a:r>
              <a:rPr lang="fr-FR" sz="1600" dirty="0">
                <a:solidFill>
                  <a:srgbClr val="75B77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l’intégration de la nature au cœur des villes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des modèles urbains s’impose avec une certaine urgence</a:t>
            </a:r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03EF18-18F8-4DEE-A950-2533798C918F}"/>
              </a:ext>
            </a:extLst>
          </p:cNvPr>
          <p:cNvSpPr txBox="1"/>
          <p:nvPr/>
        </p:nvSpPr>
        <p:spPr>
          <a:xfrm>
            <a:off x="1216056" y="830877"/>
            <a:ext cx="6602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CONSTRUIRE LA VILLE DE DEMAIN</a:t>
            </a:r>
          </a:p>
        </p:txBody>
      </p:sp>
    </p:spTree>
    <p:extLst>
      <p:ext uri="{BB962C8B-B14F-4D97-AF65-F5344CB8AC3E}">
        <p14:creationId xmlns:p14="http://schemas.microsoft.com/office/powerpoint/2010/main" val="16894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533D5-1479-4AB6-AC36-2E48D0D3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31" y="200241"/>
            <a:ext cx="3417667" cy="276999"/>
          </a:xfrm>
        </p:spPr>
        <p:txBody>
          <a:bodyPr/>
          <a:lstStyle/>
          <a:p>
            <a:r>
              <a:rPr lang="fr-FR" dirty="0"/>
              <a:t>PROBRAMMES « VERTS » ISELECTION - Normandie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1C9CCB-93F0-4818-8766-26E233B3D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842388-8D34-41EF-A062-DA3C28268C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t>Page </a:t>
            </a:r>
            <a:fld id="{E61A216F-3D1B-43A8-9D1A-1BF85B4F1FC8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D89E72"/>
                </a:solidFill>
                <a:effectLst/>
                <a:uLnTx/>
                <a:uFillTx/>
                <a:latin typeface="Soho Gothic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89E72"/>
              </a:solidFill>
              <a:effectLst/>
              <a:uLnTx/>
              <a:uFillTx/>
              <a:latin typeface="Soho Gothic Pro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714865-5ED2-4193-9D8D-157F12FABD7B}"/>
              </a:ext>
            </a:extLst>
          </p:cNvPr>
          <p:cNvSpPr txBox="1"/>
          <p:nvPr/>
        </p:nvSpPr>
        <p:spPr>
          <a:xfrm>
            <a:off x="764005" y="1538763"/>
            <a:ext cx="888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Programme « L’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Eveil de Flaubert » - 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Linkcity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 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DDB28E-02FD-4600-AAD0-562893D6C84A}"/>
              </a:ext>
            </a:extLst>
          </p:cNvPr>
          <p:cNvSpPr txBox="1"/>
          <p:nvPr/>
        </p:nvSpPr>
        <p:spPr>
          <a:xfrm>
            <a:off x="1216056" y="1808067"/>
            <a:ext cx="5151669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 indent="-180975">
              <a:buBlip>
                <a:blip r:embed="rId2"/>
              </a:buBlip>
            </a:pPr>
            <a:r>
              <a:rPr lang="fr-FR" sz="1400" dirty="0"/>
              <a:t>Rouen est reconnue par l’Etat « 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Territoire à Énergie Positive pour la Croissance Verte 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(TEPCV) »</a:t>
            </a: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 indent="-180975">
              <a:buBlip>
                <a:blip r:embed="rId2"/>
              </a:buBlip>
            </a:pPr>
            <a:r>
              <a:rPr lang="fr-FR" sz="1400" dirty="0"/>
              <a:t>Sur la rive gauche de la Seine, sur les communes de </a:t>
            </a:r>
            <a:r>
              <a:rPr lang="fr-FR" sz="1400" b="1" dirty="0"/>
              <a:t>Petit Quevilly et Rouen</a:t>
            </a:r>
            <a:r>
              <a:rPr lang="fr-FR" sz="1400" dirty="0"/>
              <a:t>, la Métropole Rouen Normandie a entrepris d’aménager l’Ecoquartier Flaubert sur un ensemble de terrains sous-valorisés, bien qu’au fort potentiel urbain en cœur d’agglomération. Le site d’implantation est un espace de 90 ha à reconquérir, partagé entre le centre-ville, la Seine et le port. 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B6A26531-0EAF-47D3-A3A8-2717577173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85755" y="6369844"/>
            <a:ext cx="1336904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424F5F"/>
                </a:solidFill>
                <a:effectLst/>
                <a:uLnTx/>
                <a:uFillTx/>
                <a:latin typeface="Soho Gothic Pro Light"/>
                <a:ea typeface="+mn-ea"/>
                <a:cs typeface="+mn-cs"/>
              </a:rPr>
              <a:t>Classe virtuelle RSE - CEN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24F5F">
                  <a:tint val="75000"/>
                </a:srgbClr>
              </a:solidFill>
              <a:effectLst/>
              <a:uLnTx/>
              <a:uFillTx/>
              <a:latin typeface="Soho Gothic Pro Ligh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CDF4CD-6B5A-4DE6-902C-AEACF0744DBB}"/>
              </a:ext>
            </a:extLst>
          </p:cNvPr>
          <p:cNvSpPr txBox="1"/>
          <p:nvPr/>
        </p:nvSpPr>
        <p:spPr>
          <a:xfrm>
            <a:off x="1216056" y="830877"/>
            <a:ext cx="660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ZOOM SUR ROUEN</a:t>
            </a:r>
            <a:br>
              <a:rPr lang="fr-FR" sz="2000" b="1" dirty="0">
                <a:latin typeface="+mj-lt"/>
              </a:rPr>
            </a:br>
            <a:r>
              <a:rPr lang="fr-FR" sz="2000" b="1" dirty="0">
                <a:latin typeface="+mj-lt"/>
              </a:rPr>
              <a:t>ECOQUARTIER « FLAUBERT »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AD5C6FB-F7D6-4228-8856-6762D7FA9B2B}"/>
              </a:ext>
            </a:extLst>
          </p:cNvPr>
          <p:cNvGrpSpPr/>
          <p:nvPr/>
        </p:nvGrpSpPr>
        <p:grpSpPr>
          <a:xfrm>
            <a:off x="2798460" y="4339529"/>
            <a:ext cx="1060676" cy="1044015"/>
            <a:chOff x="5292499" y="3324225"/>
            <a:chExt cx="1060676" cy="1044015"/>
          </a:xfrm>
        </p:grpSpPr>
        <p:pic>
          <p:nvPicPr>
            <p:cNvPr id="12" name="Graphique 11" descr="Curseur avec un remplissage uni">
              <a:extLst>
                <a:ext uri="{FF2B5EF4-FFF2-40B4-BE49-F238E27FC236}">
                  <a16:creationId xmlns:a16="http://schemas.microsoft.com/office/drawing/2014/main" id="{A351132B-7D2F-472E-A908-252D893B3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430721">
              <a:off x="5365637" y="3343619"/>
              <a:ext cx="914400" cy="914400"/>
            </a:xfrm>
            <a:prstGeom prst="rect">
              <a:avLst/>
            </a:prstGeom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9EE6820-208F-4EE5-9BAB-C65A8F93D5F1}"/>
                </a:ext>
              </a:extLst>
            </p:cNvPr>
            <p:cNvSpPr/>
            <p:nvPr/>
          </p:nvSpPr>
          <p:spPr>
            <a:xfrm>
              <a:off x="5292499" y="3324225"/>
              <a:ext cx="1060676" cy="104401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558E52D-6483-4526-A721-930C50A42398}"/>
              </a:ext>
            </a:extLst>
          </p:cNvPr>
          <p:cNvSpPr txBox="1"/>
          <p:nvPr/>
        </p:nvSpPr>
        <p:spPr>
          <a:xfrm>
            <a:off x="1842898" y="5536532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Voir la vidéo de présentation</a:t>
            </a:r>
          </a:p>
          <a:p>
            <a:pPr lvl="1"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 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44104D4-A58A-42D9-B395-3AAD191BE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9650" y="962562"/>
            <a:ext cx="5277777" cy="36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4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92E3A53-0C01-4682-B77E-6DC3832DA75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85192" y="1666562"/>
            <a:ext cx="2883159" cy="815608"/>
          </a:xfrm>
        </p:spPr>
        <p:txBody>
          <a:bodyPr/>
          <a:lstStyle/>
          <a:p>
            <a:r>
              <a:rPr lang="fr-FR" sz="1600" dirty="0" err="1"/>
              <a:t>iSelection</a:t>
            </a:r>
            <a:r>
              <a:rPr lang="fr-FR" sz="1600" dirty="0"/>
              <a:t> et l’immobilier </a:t>
            </a:r>
          </a:p>
          <a:p>
            <a:r>
              <a:rPr lang="fr-FR" sz="1600" dirty="0"/>
              <a:t>éco-responsable</a:t>
            </a:r>
          </a:p>
          <a:p>
            <a:endParaRPr lang="fr-FR" dirty="0"/>
          </a:p>
        </p:txBody>
      </p:sp>
      <p:pic>
        <p:nvPicPr>
          <p:cNvPr id="5" name="Espace réservé pour une image  4" descr="Une image contenant herbe&#10;&#10;Description générée automatiquement">
            <a:extLst>
              <a:ext uri="{FF2B5EF4-FFF2-40B4-BE49-F238E27FC236}">
                <a16:creationId xmlns:a16="http://schemas.microsoft.com/office/drawing/2014/main" id="{A52810BA-1BD4-4DE0-9936-D0C3BAED2C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14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00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ISELECTION">
  <a:themeElements>
    <a:clrScheme name="Thalamus">
      <a:dk1>
        <a:srgbClr val="424F5F"/>
      </a:dk1>
      <a:lt1>
        <a:sysClr val="window" lastClr="FFFFFF"/>
      </a:lt1>
      <a:dk2>
        <a:srgbClr val="79838D"/>
      </a:dk2>
      <a:lt2>
        <a:srgbClr val="E7E6E6"/>
      </a:lt2>
      <a:accent1>
        <a:srgbClr val="6CA09A"/>
      </a:accent1>
      <a:accent2>
        <a:srgbClr val="D89E72"/>
      </a:accent2>
      <a:accent3>
        <a:srgbClr val="7A848D"/>
      </a:accent3>
      <a:accent4>
        <a:srgbClr val="D2606B"/>
      </a:accent4>
      <a:accent5>
        <a:srgbClr val="424F5F"/>
      </a:accent5>
      <a:accent6>
        <a:srgbClr val="79838D"/>
      </a:accent6>
      <a:hlink>
        <a:srgbClr val="D89E72"/>
      </a:hlink>
      <a:folHlink>
        <a:srgbClr val="79838D"/>
      </a:folHlink>
    </a:clrScheme>
    <a:fontScheme name="Custom 11">
      <a:majorFont>
        <a:latin typeface="Soho Gothic Pro"/>
        <a:ea typeface=""/>
        <a:cs typeface=""/>
      </a:majorFont>
      <a:minorFont>
        <a:latin typeface="Soho Gothic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975" indent="-180975">
          <a:buFontTx/>
          <a:buBlip>
            <a:blip xmlns:r="http://schemas.openxmlformats.org/officeDocument/2006/relationships" r:embed="rId1"/>
          </a:buBlip>
          <a:defRPr sz="1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6632</TotalTime>
  <Words>875</Words>
  <Application>Microsoft Office PowerPoint</Application>
  <PresentationFormat>Grand écran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Roboto</vt:lpstr>
      <vt:lpstr>Soho Gothic Pro</vt:lpstr>
      <vt:lpstr>Soho Gothic Pro Light</vt:lpstr>
      <vt:lpstr>Symbol</vt:lpstr>
      <vt:lpstr>ISELECTION</vt:lpstr>
      <vt:lpstr>iSelection acteur éco-responsable de l’immobilier </vt:lpstr>
      <vt:lpstr>Présentation PowerPoint</vt:lpstr>
      <vt:lpstr>NORMES ET LABEL</vt:lpstr>
      <vt:lpstr>NORMES ET LABEL</vt:lpstr>
      <vt:lpstr>Présentation PowerPoint</vt:lpstr>
      <vt:lpstr>Présentation PowerPoint</vt:lpstr>
      <vt:lpstr>ECOQUARTIERS – ECOCITÉS</vt:lpstr>
      <vt:lpstr>PROBRAMMES « VERTS » ISELECTION - Normandie</vt:lpstr>
      <vt:lpstr>Présentation PowerPoint</vt:lpstr>
      <vt:lpstr>TÉMOIGNAGE</vt:lpstr>
      <vt:lpstr>VENDRE DE L’IMMOBILIER « VERT »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OGURA, Akanée</dc:creator>
  <cp:lastModifiedBy>BIARD, Isabelle</cp:lastModifiedBy>
  <cp:revision>172</cp:revision>
  <cp:lastPrinted>2021-09-14T16:54:13Z</cp:lastPrinted>
  <dcterms:created xsi:type="dcterms:W3CDTF">2019-08-23T14:22:28Z</dcterms:created>
  <dcterms:modified xsi:type="dcterms:W3CDTF">2021-10-06T09:19:15Z</dcterms:modified>
</cp:coreProperties>
</file>